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134805918" r:id="rId2"/>
    <p:sldId id="2134805915" r:id="rId3"/>
    <p:sldId id="2134805916" r:id="rId4"/>
    <p:sldId id="2134805924" r:id="rId5"/>
    <p:sldId id="2134805913" r:id="rId6"/>
    <p:sldId id="3915" r:id="rId7"/>
    <p:sldId id="2134805925" r:id="rId8"/>
    <p:sldId id="2134805914" r:id="rId9"/>
    <p:sldId id="2134805929" r:id="rId10"/>
    <p:sldId id="2134805928" r:id="rId11"/>
    <p:sldId id="2134805934" r:id="rId12"/>
    <p:sldId id="3970" r:id="rId13"/>
    <p:sldId id="3408" r:id="rId14"/>
    <p:sldId id="4019" r:id="rId15"/>
    <p:sldId id="2134805938" r:id="rId16"/>
    <p:sldId id="2134805944" r:id="rId17"/>
    <p:sldId id="2134805946" r:id="rId18"/>
    <p:sldId id="2134805919" r:id="rId19"/>
  </p:sldIdLst>
  <p:sldSz cx="12192000" cy="6858000"/>
  <p:notesSz cx="6858000" cy="9144000"/>
  <p:defaultTextStyle>
    <a:defPPr>
      <a:defRPr lang="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5864098-944B-245E-7618-4D4687480411}" name="Ana Maria Landa Ugarte" initials="AU" userId="S::ana.landa@undp.org::db637a8d-24a2-49d4-b056-0cd85ae86028" providerId="AD"/>
  <p188:author id="{51F229B3-C59F-A96F-0541-32293CF04A25}" name="Aroa Santiago" initials="AS" userId="S::aroa.santiago@undp.org::08d51f6c-68b9-450d-9c7c-67d9d1eb6edb" providerId="AD"/>
  <p188:author id="{AA910EE7-6AB5-96F0-C9A1-97AE60248350}" name="Raquel Lagunas" initials="RL" userId="S::Raquel.Lagunas@undp.org::fbd193ef-88d5-406d-bca3-26cb37caebdd" providerId="AD"/>
  <p188:author id="{2E6605EE-1069-167A-C4D8-2B89609F8A7A}" name="Joanna Hill" initials="JH" userId="S::joanna.hill@undp.org::1c998a09-3f82-4465-b712-cde51024f4f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1975"/>
    <a:srgbClr val="A45B83"/>
    <a:srgbClr val="EEA51F"/>
    <a:srgbClr val="3E0A8C"/>
    <a:srgbClr val="592476"/>
    <a:srgbClr val="EBA466"/>
    <a:srgbClr val="73317A"/>
    <a:srgbClr val="6712B1"/>
    <a:srgbClr val="A2688C"/>
    <a:srgbClr val="7B34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0A67C62-E761-4ADF-B3A4-1E7E29D39F94}" v="272" dt="2024-11-04T20:10:59.41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034E78-7F5D-4C2E-B375-FC64B27BC917}" styleName="Estilo oscuro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01" d="100"/>
          <a:sy n="101" d="100"/>
        </p:scale>
        <p:origin x="87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28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microsoft.com/office/2018/10/relationships/authors" Target="authors.xml"/><Relationship Id="rId30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roa Santiago" userId="08d51f6c-68b9-450d-9c7c-67d9d1eb6edb" providerId="ADAL" clId="{C0A67C62-E761-4ADF-B3A4-1E7E29D39F94}"/>
    <pc:docChg chg="custSel modSld">
      <pc:chgData name="Aroa Santiago" userId="08d51f6c-68b9-450d-9c7c-67d9d1eb6edb" providerId="ADAL" clId="{C0A67C62-E761-4ADF-B3A4-1E7E29D39F94}" dt="2024-11-04T20:21:16.226" v="405" actId="255"/>
      <pc:docMkLst>
        <pc:docMk/>
      </pc:docMkLst>
      <pc:sldChg chg="modSp mod modAnim">
        <pc:chgData name="Aroa Santiago" userId="08d51f6c-68b9-450d-9c7c-67d9d1eb6edb" providerId="ADAL" clId="{C0A67C62-E761-4ADF-B3A4-1E7E29D39F94}" dt="2024-11-04T20:11:05.408" v="367" actId="1076"/>
        <pc:sldMkLst>
          <pc:docMk/>
          <pc:sldMk cId="2291712954" sldId="3408"/>
        </pc:sldMkLst>
        <pc:spChg chg="mod">
          <ac:chgData name="Aroa Santiago" userId="08d51f6c-68b9-450d-9c7c-67d9d1eb6edb" providerId="ADAL" clId="{C0A67C62-E761-4ADF-B3A4-1E7E29D39F94}" dt="2024-11-04T20:09:50.928" v="270" actId="1076"/>
          <ac:spMkLst>
            <pc:docMk/>
            <pc:sldMk cId="2291712954" sldId="3408"/>
            <ac:spMk id="5" creationId="{30A82440-BC20-8023-6A76-0736257E456C}"/>
          </ac:spMkLst>
        </pc:spChg>
        <pc:spChg chg="mod">
          <ac:chgData name="Aroa Santiago" userId="08d51f6c-68b9-450d-9c7c-67d9d1eb6edb" providerId="ADAL" clId="{C0A67C62-E761-4ADF-B3A4-1E7E29D39F94}" dt="2024-11-04T20:10:02.963" v="291" actId="20577"/>
          <ac:spMkLst>
            <pc:docMk/>
            <pc:sldMk cId="2291712954" sldId="3408"/>
            <ac:spMk id="16" creationId="{63DB532A-05B3-9BD3-8DE3-390E5A0F8565}"/>
          </ac:spMkLst>
        </pc:spChg>
        <pc:spChg chg="mod">
          <ac:chgData name="Aroa Santiago" userId="08d51f6c-68b9-450d-9c7c-67d9d1eb6edb" providerId="ADAL" clId="{C0A67C62-E761-4ADF-B3A4-1E7E29D39F94}" dt="2024-11-04T20:09:53.272" v="271" actId="1076"/>
          <ac:spMkLst>
            <pc:docMk/>
            <pc:sldMk cId="2291712954" sldId="3408"/>
            <ac:spMk id="17" creationId="{081CC9C5-FC14-28A2-A645-A3155F701F38}"/>
          </ac:spMkLst>
        </pc:spChg>
        <pc:spChg chg="mod">
          <ac:chgData name="Aroa Santiago" userId="08d51f6c-68b9-450d-9c7c-67d9d1eb6edb" providerId="ADAL" clId="{C0A67C62-E761-4ADF-B3A4-1E7E29D39F94}" dt="2024-11-04T20:10:10.639" v="292" actId="1076"/>
          <ac:spMkLst>
            <pc:docMk/>
            <pc:sldMk cId="2291712954" sldId="3408"/>
            <ac:spMk id="24" creationId="{CD6BE7AF-7041-F5B5-F136-6A82DC13A973}"/>
          </ac:spMkLst>
        </pc:spChg>
        <pc:spChg chg="mod">
          <ac:chgData name="Aroa Santiago" userId="08d51f6c-68b9-450d-9c7c-67d9d1eb6edb" providerId="ADAL" clId="{C0A67C62-E761-4ADF-B3A4-1E7E29D39F94}" dt="2024-11-04T20:11:05.408" v="367" actId="1076"/>
          <ac:spMkLst>
            <pc:docMk/>
            <pc:sldMk cId="2291712954" sldId="3408"/>
            <ac:spMk id="26" creationId="{4E087B03-619D-279E-6688-A7691B8C752D}"/>
          </ac:spMkLst>
        </pc:spChg>
        <pc:spChg chg="mod">
          <ac:chgData name="Aroa Santiago" userId="08d51f6c-68b9-450d-9c7c-67d9d1eb6edb" providerId="ADAL" clId="{C0A67C62-E761-4ADF-B3A4-1E7E29D39F94}" dt="2024-11-04T20:10:12.960" v="293" actId="1076"/>
          <ac:spMkLst>
            <pc:docMk/>
            <pc:sldMk cId="2291712954" sldId="3408"/>
            <ac:spMk id="29" creationId="{4E936F8D-B14A-71D2-EAAA-8D4EA0C79C7B}"/>
          </ac:spMkLst>
        </pc:spChg>
        <pc:spChg chg="mod">
          <ac:chgData name="Aroa Santiago" userId="08d51f6c-68b9-450d-9c7c-67d9d1eb6edb" providerId="ADAL" clId="{C0A67C62-E761-4ADF-B3A4-1E7E29D39F94}" dt="2024-11-04T20:10:53.652" v="353" actId="20577"/>
          <ac:spMkLst>
            <pc:docMk/>
            <pc:sldMk cId="2291712954" sldId="3408"/>
            <ac:spMk id="33" creationId="{878B4D62-AEE8-EBCA-4526-E0EFC667E2D2}"/>
          </ac:spMkLst>
        </pc:spChg>
        <pc:spChg chg="mod">
          <ac:chgData name="Aroa Santiago" userId="08d51f6c-68b9-450d-9c7c-67d9d1eb6edb" providerId="ADAL" clId="{C0A67C62-E761-4ADF-B3A4-1E7E29D39F94}" dt="2024-11-04T20:10:28.777" v="331" actId="1076"/>
          <ac:spMkLst>
            <pc:docMk/>
            <pc:sldMk cId="2291712954" sldId="3408"/>
            <ac:spMk id="34" creationId="{1FA38D7F-1650-0623-ECCC-61BE83DAFE94}"/>
          </ac:spMkLst>
        </pc:spChg>
        <pc:spChg chg="mod">
          <ac:chgData name="Aroa Santiago" userId="08d51f6c-68b9-450d-9c7c-67d9d1eb6edb" providerId="ADAL" clId="{C0A67C62-E761-4ADF-B3A4-1E7E29D39F94}" dt="2024-11-04T20:10:32.993" v="333" actId="1076"/>
          <ac:spMkLst>
            <pc:docMk/>
            <pc:sldMk cId="2291712954" sldId="3408"/>
            <ac:spMk id="44" creationId="{81BCD99A-1D6C-C078-F9D2-8AE828EC3600}"/>
          </ac:spMkLst>
        </pc:spChg>
        <pc:spChg chg="mod">
          <ac:chgData name="Aroa Santiago" userId="08d51f6c-68b9-450d-9c7c-67d9d1eb6edb" providerId="ADAL" clId="{C0A67C62-E761-4ADF-B3A4-1E7E29D39F94}" dt="2024-11-04T20:10:59.413" v="366" actId="20577"/>
          <ac:spMkLst>
            <pc:docMk/>
            <pc:sldMk cId="2291712954" sldId="3408"/>
            <ac:spMk id="45" creationId="{38948FAC-BDA4-7AD9-F3D8-800AE85656E4}"/>
          </ac:spMkLst>
        </pc:spChg>
      </pc:sldChg>
      <pc:sldChg chg="delSp modSp mod delAnim">
        <pc:chgData name="Aroa Santiago" userId="08d51f6c-68b9-450d-9c7c-67d9d1eb6edb" providerId="ADAL" clId="{C0A67C62-E761-4ADF-B3A4-1E7E29D39F94}" dt="2024-11-04T20:09:41.153" v="269" actId="255"/>
        <pc:sldMkLst>
          <pc:docMk/>
          <pc:sldMk cId="1064656439" sldId="3970"/>
        </pc:sldMkLst>
        <pc:spChg chg="mod">
          <ac:chgData name="Aroa Santiago" userId="08d51f6c-68b9-450d-9c7c-67d9d1eb6edb" providerId="ADAL" clId="{C0A67C62-E761-4ADF-B3A4-1E7E29D39F94}" dt="2024-11-04T20:09:22.532" v="265" actId="20577"/>
          <ac:spMkLst>
            <pc:docMk/>
            <pc:sldMk cId="1064656439" sldId="3970"/>
            <ac:spMk id="11" creationId="{F01DF90E-33A9-C8DC-85BD-03139F578DE2}"/>
          </ac:spMkLst>
        </pc:spChg>
        <pc:spChg chg="mod">
          <ac:chgData name="Aroa Santiago" userId="08d51f6c-68b9-450d-9c7c-67d9d1eb6edb" providerId="ADAL" clId="{C0A67C62-E761-4ADF-B3A4-1E7E29D39F94}" dt="2024-11-04T20:09:09.847" v="264" actId="20577"/>
          <ac:spMkLst>
            <pc:docMk/>
            <pc:sldMk cId="1064656439" sldId="3970"/>
            <ac:spMk id="14" creationId="{2204C77B-DE60-CFA6-DE5B-E0765AB2C739}"/>
          </ac:spMkLst>
        </pc:spChg>
        <pc:spChg chg="mod">
          <ac:chgData name="Aroa Santiago" userId="08d51f6c-68b9-450d-9c7c-67d9d1eb6edb" providerId="ADAL" clId="{C0A67C62-E761-4ADF-B3A4-1E7E29D39F94}" dt="2024-11-04T20:09:41.153" v="269" actId="255"/>
          <ac:spMkLst>
            <pc:docMk/>
            <pc:sldMk cId="1064656439" sldId="3970"/>
            <ac:spMk id="17" creationId="{F672C209-E75C-A294-48E1-CFFE6D220D89}"/>
          </ac:spMkLst>
        </pc:spChg>
        <pc:spChg chg="del">
          <ac:chgData name="Aroa Santiago" userId="08d51f6c-68b9-450d-9c7c-67d9d1eb6edb" providerId="ADAL" clId="{C0A67C62-E761-4ADF-B3A4-1E7E29D39F94}" dt="2024-11-04T20:09:34.459" v="267" actId="478"/>
          <ac:spMkLst>
            <pc:docMk/>
            <pc:sldMk cId="1064656439" sldId="3970"/>
            <ac:spMk id="21" creationId="{A062AFE2-85CC-6974-24A3-8EFD9DB8C3BE}"/>
          </ac:spMkLst>
        </pc:spChg>
        <pc:spChg chg="del">
          <ac:chgData name="Aroa Santiago" userId="08d51f6c-68b9-450d-9c7c-67d9d1eb6edb" providerId="ADAL" clId="{C0A67C62-E761-4ADF-B3A4-1E7E29D39F94}" dt="2024-11-04T20:09:33.184" v="266" actId="478"/>
          <ac:spMkLst>
            <pc:docMk/>
            <pc:sldMk cId="1064656439" sldId="3970"/>
            <ac:spMk id="22" creationId="{0193113F-E3DD-9EE5-C4B8-E3163EE0E1FF}"/>
          </ac:spMkLst>
        </pc:spChg>
      </pc:sldChg>
      <pc:sldChg chg="modSp mod">
        <pc:chgData name="Aroa Santiago" userId="08d51f6c-68b9-450d-9c7c-67d9d1eb6edb" providerId="ADAL" clId="{C0A67C62-E761-4ADF-B3A4-1E7E29D39F94}" dt="2024-11-04T20:11:37.811" v="392" actId="6549"/>
        <pc:sldMkLst>
          <pc:docMk/>
          <pc:sldMk cId="3029632744" sldId="4019"/>
        </pc:sldMkLst>
        <pc:spChg chg="mod">
          <ac:chgData name="Aroa Santiago" userId="08d51f6c-68b9-450d-9c7c-67d9d1eb6edb" providerId="ADAL" clId="{C0A67C62-E761-4ADF-B3A4-1E7E29D39F94}" dt="2024-11-04T20:11:22.693" v="369" actId="20577"/>
          <ac:spMkLst>
            <pc:docMk/>
            <pc:sldMk cId="3029632744" sldId="4019"/>
            <ac:spMk id="825" creationId="{00000000-0000-0000-0000-000000000000}"/>
          </ac:spMkLst>
        </pc:spChg>
        <pc:spChg chg="mod">
          <ac:chgData name="Aroa Santiago" userId="08d51f6c-68b9-450d-9c7c-67d9d1eb6edb" providerId="ADAL" clId="{C0A67C62-E761-4ADF-B3A4-1E7E29D39F94}" dt="2024-11-04T20:11:37.811" v="392" actId="6549"/>
          <ac:spMkLst>
            <pc:docMk/>
            <pc:sldMk cId="3029632744" sldId="4019"/>
            <ac:spMk id="829" creationId="{00000000-0000-0000-0000-000000000000}"/>
          </ac:spMkLst>
        </pc:spChg>
      </pc:sldChg>
      <pc:sldChg chg="delSp modSp mod delAnim">
        <pc:chgData name="Aroa Santiago" userId="08d51f6c-68b9-450d-9c7c-67d9d1eb6edb" providerId="ADAL" clId="{C0A67C62-E761-4ADF-B3A4-1E7E29D39F94}" dt="2024-11-04T20:07:00.247" v="198" actId="1076"/>
        <pc:sldMkLst>
          <pc:docMk/>
          <pc:sldMk cId="1713623397" sldId="2134805913"/>
        </pc:sldMkLst>
        <pc:spChg chg="mod">
          <ac:chgData name="Aroa Santiago" userId="08d51f6c-68b9-450d-9c7c-67d9d1eb6edb" providerId="ADAL" clId="{C0A67C62-E761-4ADF-B3A4-1E7E29D39F94}" dt="2024-11-04T20:06:55.730" v="197" actId="1076"/>
          <ac:spMkLst>
            <pc:docMk/>
            <pc:sldMk cId="1713623397" sldId="2134805913"/>
            <ac:spMk id="6" creationId="{CFBBDD04-4969-19C3-894C-D147404F8BE9}"/>
          </ac:spMkLst>
        </pc:spChg>
        <pc:spChg chg="del">
          <ac:chgData name="Aroa Santiago" userId="08d51f6c-68b9-450d-9c7c-67d9d1eb6edb" providerId="ADAL" clId="{C0A67C62-E761-4ADF-B3A4-1E7E29D39F94}" dt="2024-11-04T20:06:53.285" v="196" actId="478"/>
          <ac:spMkLst>
            <pc:docMk/>
            <pc:sldMk cId="1713623397" sldId="2134805913"/>
            <ac:spMk id="8" creationId="{617124E2-03A2-A5EF-B642-089F9FA76F43}"/>
          </ac:spMkLst>
        </pc:spChg>
        <pc:spChg chg="mod">
          <ac:chgData name="Aroa Santiago" userId="08d51f6c-68b9-450d-9c7c-67d9d1eb6edb" providerId="ADAL" clId="{C0A67C62-E761-4ADF-B3A4-1E7E29D39F94}" dt="2024-11-04T20:07:00.247" v="198" actId="1076"/>
          <ac:spMkLst>
            <pc:docMk/>
            <pc:sldMk cId="1713623397" sldId="2134805913"/>
            <ac:spMk id="16" creationId="{46E1690D-9E61-76F0-E554-BF3705980DED}"/>
          </ac:spMkLst>
        </pc:spChg>
        <pc:spChg chg="mod">
          <ac:chgData name="Aroa Santiago" userId="08d51f6c-68b9-450d-9c7c-67d9d1eb6edb" providerId="ADAL" clId="{C0A67C62-E761-4ADF-B3A4-1E7E29D39F94}" dt="2024-11-04T20:06:45.102" v="194" actId="20577"/>
          <ac:spMkLst>
            <pc:docMk/>
            <pc:sldMk cId="1713623397" sldId="2134805913"/>
            <ac:spMk id="17" creationId="{5B770FF8-B7B8-19FA-C284-CC89352327BD}"/>
          </ac:spMkLst>
        </pc:spChg>
      </pc:sldChg>
      <pc:sldChg chg="modSp mod">
        <pc:chgData name="Aroa Santiago" userId="08d51f6c-68b9-450d-9c7c-67d9d1eb6edb" providerId="ADAL" clId="{C0A67C62-E761-4ADF-B3A4-1E7E29D39F94}" dt="2024-11-04T20:04:18.500" v="74" actId="20577"/>
        <pc:sldMkLst>
          <pc:docMk/>
          <pc:sldMk cId="3056951189" sldId="2134805915"/>
        </pc:sldMkLst>
        <pc:spChg chg="mod">
          <ac:chgData name="Aroa Santiago" userId="08d51f6c-68b9-450d-9c7c-67d9d1eb6edb" providerId="ADAL" clId="{C0A67C62-E761-4ADF-B3A4-1E7E29D39F94}" dt="2024-11-04T20:04:18.500" v="74" actId="20577"/>
          <ac:spMkLst>
            <pc:docMk/>
            <pc:sldMk cId="3056951189" sldId="2134805915"/>
            <ac:spMk id="7" creationId="{64E7FE63-AF71-1F63-6AC9-FEB91F506EE5}"/>
          </ac:spMkLst>
        </pc:spChg>
        <pc:spChg chg="mod">
          <ac:chgData name="Aroa Santiago" userId="08d51f6c-68b9-450d-9c7c-67d9d1eb6edb" providerId="ADAL" clId="{C0A67C62-E761-4ADF-B3A4-1E7E29D39F94}" dt="2024-11-04T20:03:56.176" v="26" actId="20577"/>
          <ac:spMkLst>
            <pc:docMk/>
            <pc:sldMk cId="3056951189" sldId="2134805915"/>
            <ac:spMk id="9" creationId="{D8F5632E-584A-FD8D-263B-B54889CFD488}"/>
          </ac:spMkLst>
        </pc:spChg>
        <pc:spChg chg="mod">
          <ac:chgData name="Aroa Santiago" userId="08d51f6c-68b9-450d-9c7c-67d9d1eb6edb" providerId="ADAL" clId="{C0A67C62-E761-4ADF-B3A4-1E7E29D39F94}" dt="2024-11-04T20:03:51.685" v="18" actId="20577"/>
          <ac:spMkLst>
            <pc:docMk/>
            <pc:sldMk cId="3056951189" sldId="2134805915"/>
            <ac:spMk id="11" creationId="{FA3C62A8-1CBA-6197-6984-FCD7B9D0B8AA}"/>
          </ac:spMkLst>
        </pc:spChg>
      </pc:sldChg>
      <pc:sldChg chg="modSp mod">
        <pc:chgData name="Aroa Santiago" userId="08d51f6c-68b9-450d-9c7c-67d9d1eb6edb" providerId="ADAL" clId="{C0A67C62-E761-4ADF-B3A4-1E7E29D39F94}" dt="2024-11-04T20:05:19.695" v="107" actId="20577"/>
        <pc:sldMkLst>
          <pc:docMk/>
          <pc:sldMk cId="1958934228" sldId="2134805916"/>
        </pc:sldMkLst>
        <pc:spChg chg="mod">
          <ac:chgData name="Aroa Santiago" userId="08d51f6c-68b9-450d-9c7c-67d9d1eb6edb" providerId="ADAL" clId="{C0A67C62-E761-4ADF-B3A4-1E7E29D39F94}" dt="2024-11-04T20:04:44.454" v="80" actId="20577"/>
          <ac:spMkLst>
            <pc:docMk/>
            <pc:sldMk cId="1958934228" sldId="2134805916"/>
            <ac:spMk id="12" creationId="{EB556383-D18E-1D76-1D2D-2749FA51E72C}"/>
          </ac:spMkLst>
        </pc:spChg>
        <pc:spChg chg="mod">
          <ac:chgData name="Aroa Santiago" userId="08d51f6c-68b9-450d-9c7c-67d9d1eb6edb" providerId="ADAL" clId="{C0A67C62-E761-4ADF-B3A4-1E7E29D39F94}" dt="2024-11-04T20:05:19.695" v="107" actId="20577"/>
          <ac:spMkLst>
            <pc:docMk/>
            <pc:sldMk cId="1958934228" sldId="2134805916"/>
            <ac:spMk id="13" creationId="{0D8AF21F-BFEC-B3ED-1EC1-D5947351EE29}"/>
          </ac:spMkLst>
        </pc:spChg>
      </pc:sldChg>
      <pc:sldChg chg="modSp mod">
        <pc:chgData name="Aroa Santiago" userId="08d51f6c-68b9-450d-9c7c-67d9d1eb6edb" providerId="ADAL" clId="{C0A67C62-E761-4ADF-B3A4-1E7E29D39F94}" dt="2024-11-04T20:03:41.180" v="5" actId="20577"/>
        <pc:sldMkLst>
          <pc:docMk/>
          <pc:sldMk cId="1325623448" sldId="2134805918"/>
        </pc:sldMkLst>
        <pc:spChg chg="mod">
          <ac:chgData name="Aroa Santiago" userId="08d51f6c-68b9-450d-9c7c-67d9d1eb6edb" providerId="ADAL" clId="{C0A67C62-E761-4ADF-B3A4-1E7E29D39F94}" dt="2024-11-04T20:03:41.180" v="5" actId="20577"/>
          <ac:spMkLst>
            <pc:docMk/>
            <pc:sldMk cId="1325623448" sldId="2134805918"/>
            <ac:spMk id="11" creationId="{16F68620-E6BF-4984-AFE4-FDB82E8B3DFC}"/>
          </ac:spMkLst>
        </pc:spChg>
      </pc:sldChg>
      <pc:sldChg chg="modSp mod">
        <pc:chgData name="Aroa Santiago" userId="08d51f6c-68b9-450d-9c7c-67d9d1eb6edb" providerId="ADAL" clId="{C0A67C62-E761-4ADF-B3A4-1E7E29D39F94}" dt="2024-11-04T20:05:59.597" v="142" actId="1076"/>
        <pc:sldMkLst>
          <pc:docMk/>
          <pc:sldMk cId="2225529841" sldId="2134805924"/>
        </pc:sldMkLst>
        <pc:spChg chg="mod">
          <ac:chgData name="Aroa Santiago" userId="08d51f6c-68b9-450d-9c7c-67d9d1eb6edb" providerId="ADAL" clId="{C0A67C62-E761-4ADF-B3A4-1E7E29D39F94}" dt="2024-11-04T20:05:59.597" v="142" actId="1076"/>
          <ac:spMkLst>
            <pc:docMk/>
            <pc:sldMk cId="2225529841" sldId="2134805924"/>
            <ac:spMk id="8" creationId="{483DE171-B999-AB9B-4370-DA18FC00F715}"/>
          </ac:spMkLst>
        </pc:spChg>
      </pc:sldChg>
      <pc:sldChg chg="modSp">
        <pc:chgData name="Aroa Santiago" userId="08d51f6c-68b9-450d-9c7c-67d9d1eb6edb" providerId="ADAL" clId="{C0A67C62-E761-4ADF-B3A4-1E7E29D39F94}" dt="2024-11-04T20:08:37.847" v="261" actId="20577"/>
        <pc:sldMkLst>
          <pc:docMk/>
          <pc:sldMk cId="4085170009" sldId="2134805925"/>
        </pc:sldMkLst>
        <pc:spChg chg="mod">
          <ac:chgData name="Aroa Santiago" userId="08d51f6c-68b9-450d-9c7c-67d9d1eb6edb" providerId="ADAL" clId="{C0A67C62-E761-4ADF-B3A4-1E7E29D39F94}" dt="2024-11-04T20:08:12.855" v="254" actId="20577"/>
          <ac:spMkLst>
            <pc:docMk/>
            <pc:sldMk cId="4085170009" sldId="2134805925"/>
            <ac:spMk id="9" creationId="{B82C788F-58D2-01D5-1BBB-3C308E8BC8C8}"/>
          </ac:spMkLst>
        </pc:spChg>
        <pc:spChg chg="mod">
          <ac:chgData name="Aroa Santiago" userId="08d51f6c-68b9-450d-9c7c-67d9d1eb6edb" providerId="ADAL" clId="{C0A67C62-E761-4ADF-B3A4-1E7E29D39F94}" dt="2024-11-04T20:08:37.847" v="261" actId="20577"/>
          <ac:spMkLst>
            <pc:docMk/>
            <pc:sldMk cId="4085170009" sldId="2134805925"/>
            <ac:spMk id="10" creationId="{69C67A31-2F2C-B7C6-EFF6-2C6C0B1410EC}"/>
          </ac:spMkLst>
        </pc:spChg>
      </pc:sldChg>
      <pc:sldChg chg="modSp mod">
        <pc:chgData name="Aroa Santiago" userId="08d51f6c-68b9-450d-9c7c-67d9d1eb6edb" providerId="ADAL" clId="{C0A67C62-E761-4ADF-B3A4-1E7E29D39F94}" dt="2024-11-04T20:11:52.601" v="400" actId="20577"/>
        <pc:sldMkLst>
          <pc:docMk/>
          <pc:sldMk cId="2001416274" sldId="2134805944"/>
        </pc:sldMkLst>
        <pc:spChg chg="mod">
          <ac:chgData name="Aroa Santiago" userId="08d51f6c-68b9-450d-9c7c-67d9d1eb6edb" providerId="ADAL" clId="{C0A67C62-E761-4ADF-B3A4-1E7E29D39F94}" dt="2024-11-04T20:11:52.601" v="400" actId="20577"/>
          <ac:spMkLst>
            <pc:docMk/>
            <pc:sldMk cId="2001416274" sldId="2134805944"/>
            <ac:spMk id="2" creationId="{AD440555-A2C9-F901-8FD9-2F57D107994B}"/>
          </ac:spMkLst>
        </pc:spChg>
      </pc:sldChg>
      <pc:sldChg chg="modSp mod">
        <pc:chgData name="Aroa Santiago" userId="08d51f6c-68b9-450d-9c7c-67d9d1eb6edb" providerId="ADAL" clId="{C0A67C62-E761-4ADF-B3A4-1E7E29D39F94}" dt="2024-11-04T20:21:16.226" v="405" actId="255"/>
        <pc:sldMkLst>
          <pc:docMk/>
          <pc:sldMk cId="2119218292" sldId="2134805946"/>
        </pc:sldMkLst>
        <pc:spChg chg="mod">
          <ac:chgData name="Aroa Santiago" userId="08d51f6c-68b9-450d-9c7c-67d9d1eb6edb" providerId="ADAL" clId="{C0A67C62-E761-4ADF-B3A4-1E7E29D39F94}" dt="2024-11-04T20:21:16.226" v="405" actId="255"/>
          <ac:spMkLst>
            <pc:docMk/>
            <pc:sldMk cId="2119218292" sldId="2134805946"/>
            <ac:spMk id="10" creationId="{EFB3A19D-957D-58ED-C1C7-74D79FFFD66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71DB45-E13C-4A03-BA9E-C562FE75E55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5972E9-59EF-499C-9F1B-1217C6DA6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956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5972E9-59EF-499C-9F1B-1217C6DA665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1719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Google Shape;816;g8e96c7d2dc_0_13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7" name="Google Shape;817;g8e96c7d2dc_0_13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81642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Google Shape;816;g8e96c7d2dc_0_13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7" name="Google Shape;817;g8e96c7d2dc_0_13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52252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indent="-285750" algn="just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Más de 110 países no abordan ni supervisan la igualdad de género en los presupuestos.</a:t>
            </a:r>
          </a:p>
          <a:p>
            <a:pPr marL="285750" marR="0" indent="-285750" algn="just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Ningún país tiene todavía un sistema tributario plenamente sensible al género.</a:t>
            </a:r>
            <a:endParaRPr lang="en-US" sz="1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8000"/>
              </a:lnSpc>
              <a:buFont typeface="Arial" panose="020B0604020202020204" pitchFamily="34" charset="0"/>
              <a:buChar char="•"/>
            </a:pPr>
            <a:endParaRPr lang="en-US" sz="1200" b="1" dirty="0">
              <a:solidFill>
                <a:schemeClr val="bg1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285750" indent="-2857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s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 </a:t>
            </a:r>
            <a:r>
              <a:rPr lang="es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educir las brechas laborales </a:t>
            </a:r>
            <a:r>
              <a:rPr lang="es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 promover cambios en las relaciones intrafamiliares a través de reformas tributarias.</a:t>
            </a:r>
          </a:p>
          <a:p>
            <a:pPr marL="285750" marR="0" indent="-285750" algn="just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Incrementar </a:t>
            </a:r>
            <a:r>
              <a:rPr lang="es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las inversiones en </a:t>
            </a:r>
            <a:r>
              <a:rPr lang="es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cuidados.</a:t>
            </a:r>
          </a:p>
          <a:p>
            <a:pPr marL="285750" marR="0" indent="-285750" algn="just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Reducir las brechas de género en la pobreza </a:t>
            </a:r>
            <a:r>
              <a:rPr lang="es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 </a:t>
            </a:r>
            <a:r>
              <a:rPr lang="es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una incidencia tributaria equitativa.</a:t>
            </a:r>
            <a:endParaRPr lang="en-US" sz="1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8000"/>
              </a:lnSpc>
              <a:buFont typeface="Arial" panose="020B0604020202020204" pitchFamily="34" charset="0"/>
              <a:buChar char="•"/>
            </a:pPr>
            <a:endParaRPr lang="en-US" sz="1200" b="1" dirty="0">
              <a:solidFill>
                <a:schemeClr val="bg1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285750" indent="-285750">
              <a:lnSpc>
                <a:spcPct val="108000"/>
              </a:lnSpc>
              <a:buFont typeface="Arial" panose="020B0604020202020204" pitchFamily="34" charset="0"/>
              <a:buChar char="•"/>
            </a:pPr>
            <a:r>
              <a:rPr lang="es" sz="1200" b="1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Las políticas fiscales dan forma a las economías. </a:t>
            </a:r>
            <a:r>
              <a:rPr lang="es" sz="1200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Los sistemas tributarios y los presupuestos reproducen los prejuicios sociales, los roles de género y las relaciones de poder intrafamiliares.</a:t>
            </a:r>
          </a:p>
          <a:p>
            <a:pPr marL="285750" indent="-285750">
              <a:lnSpc>
                <a:spcPct val="108000"/>
              </a:lnSpc>
              <a:buFont typeface="Arial" panose="020B0604020202020204" pitchFamily="34" charset="0"/>
              <a:buChar char="•"/>
            </a:pPr>
            <a:r>
              <a:rPr lang="es" sz="1200" b="1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Hasta que no se cambien las políticas fiscales, </a:t>
            </a:r>
            <a:r>
              <a:rPr lang="es" sz="1200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no se logrará una economía con igualdad de género.</a:t>
            </a:r>
          </a:p>
          <a:p>
            <a:pPr marL="285750" indent="-285750">
              <a:lnSpc>
                <a:spcPct val="108000"/>
              </a:lnSpc>
              <a:buFont typeface="Arial" panose="020B0604020202020204" pitchFamily="34" charset="0"/>
              <a:buChar char="•"/>
            </a:pPr>
            <a:r>
              <a:rPr lang="es" sz="1200" b="1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Por ejemplo, la incidencia fiscal </a:t>
            </a:r>
            <a:r>
              <a:rPr lang="es" sz="1200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amplía las brechas de pobreza entre géneros.</a:t>
            </a:r>
          </a:p>
          <a:p>
            <a:pPr marL="285750" indent="-285750">
              <a:lnSpc>
                <a:spcPct val="108000"/>
              </a:lnSpc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bg1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0" indent="0">
              <a:lnSpc>
                <a:spcPct val="108000"/>
              </a:lnSpc>
              <a:buFont typeface="Arial" panose="020B0604020202020204" pitchFamily="34" charset="0"/>
              <a:buNone/>
            </a:pPr>
            <a:r>
              <a:rPr lang="es" sz="1200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Ya se ha hecho mucho en el ámbito de la elaboración de presupuestos con perspectiva de género. Pero los sistemas tributarios permanecen excepcionalmente intactos.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5972E9-59EF-499C-9F1B-1217C6DA66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61415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indent="-285750" algn="just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" sz="1200" b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Más de 110 países no abordan ni supervisan la igualdad de género en los presupuestos.</a:t>
            </a:r>
          </a:p>
          <a:p>
            <a:pPr marL="285750" marR="0" indent="-285750" algn="just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" sz="1200" b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Ningún país tiene todavía un sistema tributario plenamente sensible al género.</a:t>
            </a:r>
            <a:endParaRPr lang="en-US" sz="1200" b="1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8000"/>
              </a:lnSpc>
              <a:buFont typeface="Arial" panose="020B0604020202020204" pitchFamily="34" charset="0"/>
              <a:buChar char="•"/>
            </a:pPr>
            <a:endParaRPr lang="en-US" sz="1200" b="1">
              <a:solidFill>
                <a:schemeClr val="bg1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285750" indent="-2857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s" sz="1200" b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 </a:t>
            </a:r>
            <a:r>
              <a:rPr lang="es" sz="1200" b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educir las brechas laborales </a:t>
            </a:r>
            <a:r>
              <a:rPr lang="es" sz="1200" b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 promover cambios en las relaciones intrafamiliares a través de reformas tributarias.</a:t>
            </a:r>
          </a:p>
          <a:p>
            <a:pPr marL="285750" marR="0" indent="-285750" algn="just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" sz="1200" b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Incrementar </a:t>
            </a:r>
            <a:r>
              <a:rPr lang="es" sz="1200" b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las inversiones en </a:t>
            </a:r>
            <a:r>
              <a:rPr lang="es" sz="1200" b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cuidados.</a:t>
            </a:r>
          </a:p>
          <a:p>
            <a:pPr marL="285750" marR="0" indent="-285750" algn="just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" sz="1200" b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Reducir las brechas de género en la pobreza </a:t>
            </a:r>
            <a:r>
              <a:rPr lang="es" sz="1200" b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 </a:t>
            </a:r>
            <a:r>
              <a:rPr lang="es" sz="1200" b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una incidencia tributaria equitativa.</a:t>
            </a:r>
            <a:endParaRPr lang="en-US" sz="1200" b="1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8000"/>
              </a:lnSpc>
              <a:buFont typeface="Arial" panose="020B0604020202020204" pitchFamily="34" charset="0"/>
              <a:buChar char="•"/>
            </a:pPr>
            <a:endParaRPr lang="en-US" sz="1200" b="1">
              <a:solidFill>
                <a:schemeClr val="bg1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285750" indent="-285750">
              <a:lnSpc>
                <a:spcPct val="108000"/>
              </a:lnSpc>
              <a:buFont typeface="Arial" panose="020B0604020202020204" pitchFamily="34" charset="0"/>
              <a:buChar char="•"/>
            </a:pPr>
            <a:r>
              <a:rPr lang="es" sz="1200" b="1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Las políticas fiscales dan forma a las economías. </a:t>
            </a:r>
            <a:r>
              <a:rPr lang="es" sz="120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Los sistemas tributarios y los presupuestos reproducen los prejuicios sociales, los roles de género y las relaciones de poder intrafamiliares.</a:t>
            </a:r>
          </a:p>
          <a:p>
            <a:pPr marL="285750" indent="-285750">
              <a:lnSpc>
                <a:spcPct val="108000"/>
              </a:lnSpc>
              <a:buFont typeface="Arial" panose="020B0604020202020204" pitchFamily="34" charset="0"/>
              <a:buChar char="•"/>
            </a:pPr>
            <a:r>
              <a:rPr lang="es" sz="1200" b="1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Hasta que no se cambien las políticas fiscales, </a:t>
            </a:r>
            <a:r>
              <a:rPr lang="es" sz="120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no se logrará una economía con igualdad de género.</a:t>
            </a:r>
          </a:p>
          <a:p>
            <a:pPr marL="285750" indent="-285750">
              <a:lnSpc>
                <a:spcPct val="108000"/>
              </a:lnSpc>
              <a:buFont typeface="Arial" panose="020B0604020202020204" pitchFamily="34" charset="0"/>
              <a:buChar char="•"/>
            </a:pPr>
            <a:r>
              <a:rPr lang="es" sz="1200" b="1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Por ejemplo, la incidencia fiscal </a:t>
            </a:r>
            <a:r>
              <a:rPr lang="es" sz="120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amplía las brechas de pobreza entre géneros.</a:t>
            </a:r>
          </a:p>
          <a:p>
            <a:pPr marL="285750" indent="-285750">
              <a:lnSpc>
                <a:spcPct val="108000"/>
              </a:lnSpc>
              <a:buFont typeface="Arial" panose="020B0604020202020204" pitchFamily="34" charset="0"/>
              <a:buChar char="•"/>
            </a:pPr>
            <a:endParaRPr lang="en-US" sz="1200">
              <a:solidFill>
                <a:schemeClr val="bg1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0" indent="0">
              <a:lnSpc>
                <a:spcPct val="108000"/>
              </a:lnSpc>
              <a:buFont typeface="Arial" panose="020B0604020202020204" pitchFamily="34" charset="0"/>
              <a:buNone/>
            </a:pPr>
            <a:r>
              <a:rPr lang="es" sz="120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Ya se ha hecho mucho en el ámbito de la elaboración de presupuestos con perspectiva de género. Pero los sistemas tributarios permanecen excepcionalmente intactos.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5972E9-59EF-499C-9F1B-1217C6DA66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05463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B33684-53AA-0A5E-3716-5D003ECB55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ADFF4D0-73F8-8014-A229-A73DC64148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DE63BED-39F7-C0A1-C962-BCD8E24913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4FD270-A9F9-7E59-8F24-6CD006865E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5972E9-59EF-499C-9F1B-1217C6DA665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2866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" sz="20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145 </a:t>
            </a:r>
            <a:r>
              <a:rPr lang="es" sz="2000" b="1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países</a:t>
            </a:r>
            <a:r>
              <a:rPr lang="es" sz="2000" b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" b="1" err="1">
                <a:solidFill>
                  <a:schemeClr val="accent2">
                    <a:lumMod val="50000"/>
                  </a:schemeClr>
                </a:solidFill>
              </a:rPr>
              <a:t>con presencia sobre el terreno </a:t>
            </a:r>
            <a:r>
              <a:rPr lang="es" b="1">
                <a:solidFill>
                  <a:schemeClr val="accent2">
                    <a:lumMod val="50000"/>
                  </a:schemeClr>
                </a:solidFill>
              </a:rPr>
              <a:t>del PNUD y </a:t>
            </a:r>
            <a:r>
              <a:rPr lang="es" b="1" err="1">
                <a:solidFill>
                  <a:schemeClr val="accent2">
                    <a:lumMod val="50000"/>
                  </a:schemeClr>
                </a:solidFill>
              </a:rPr>
              <a:t>perspectivas de género</a:t>
            </a:r>
            <a:r>
              <a:rPr lang="es" b="1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s" b="1" err="1">
                <a:solidFill>
                  <a:schemeClr val="accent2">
                    <a:lumMod val="50000"/>
                  </a:schemeClr>
                </a:solidFill>
              </a:rPr>
              <a:t>igualdad</a:t>
            </a:r>
            <a:r>
              <a:rPr lang="es" b="1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s" b="1" err="1">
                <a:solidFill>
                  <a:schemeClr val="accent2">
                    <a:lumMod val="50000"/>
                  </a:schemeClr>
                </a:solidFill>
              </a:rPr>
              <a:t>capacidades </a:t>
            </a:r>
            <a:r>
              <a:rPr lang="es" b="1">
                <a:solidFill>
                  <a:schemeClr val="accent2">
                    <a:lumMod val="50000"/>
                  </a:schemeClr>
                </a:solidFill>
              </a:rPr>
              <a:t>en el 70% </a:t>
            </a:r>
            <a:r>
              <a:rPr lang="es" b="1" err="1">
                <a:solidFill>
                  <a:schemeClr val="accent2">
                    <a:lumMod val="50000"/>
                  </a:schemeClr>
                </a:solidFill>
              </a:rPr>
              <a:t>de ellos </a:t>
            </a:r>
            <a:r>
              <a:rPr lang="es" b="1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b="1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s" sz="20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65% de </a:t>
            </a:r>
            <a:r>
              <a:rPr lang="es" sz="2000" b="1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 programas</a:t>
            </a:r>
            <a:r>
              <a:rPr lang="es" sz="2000" b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del </a:t>
            </a:r>
            <a:r>
              <a:rPr lang="es" b="1" err="1">
                <a:solidFill>
                  <a:schemeClr val="accent2">
                    <a:lumMod val="50000"/>
                  </a:schemeClr>
                </a:solidFill>
              </a:rPr>
              <a:t>interesante </a:t>
            </a:r>
            <a:r>
              <a:rPr lang="es" b="1">
                <a:solidFill>
                  <a:schemeClr val="accent2">
                    <a:lumMod val="50000"/>
                  </a:schemeClr>
                </a:solidFill>
              </a:rPr>
              <a:t>portafolio completo del PNUD </a:t>
            </a:r>
            <a:r>
              <a:rPr lang="es" b="1" err="1">
                <a:solidFill>
                  <a:schemeClr val="accent2">
                    <a:lumMod val="50000"/>
                  </a:schemeClr>
                </a:solidFill>
              </a:rPr>
              <a:t>de modo significativo</a:t>
            </a:r>
            <a:r>
              <a:rPr lang="es" b="1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s" b="1" err="1">
                <a:solidFill>
                  <a:schemeClr val="accent2">
                    <a:lumMod val="50000"/>
                  </a:schemeClr>
                </a:solidFill>
              </a:rPr>
              <a:t>a</a:t>
            </a:r>
            <a:r>
              <a:rPr lang="es" b="1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s" b="1" err="1">
                <a:solidFill>
                  <a:schemeClr val="accent2">
                    <a:lumMod val="50000"/>
                  </a:schemeClr>
                </a:solidFill>
              </a:rPr>
              <a:t>género</a:t>
            </a:r>
            <a:r>
              <a:rPr lang="es" b="1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s" b="1" err="1">
                <a:solidFill>
                  <a:schemeClr val="accent2">
                    <a:lumMod val="50000"/>
                  </a:schemeClr>
                </a:solidFill>
              </a:rPr>
              <a:t>igualdad </a:t>
            </a:r>
            <a:r>
              <a:rPr lang="es" b="1">
                <a:solidFill>
                  <a:schemeClr val="accent2">
                    <a:lumMod val="50000"/>
                  </a:schemeClr>
                </a:solidFill>
              </a:rPr>
              <a:t>, con un </a:t>
            </a:r>
            <a:r>
              <a:rPr lang="es" b="1" err="1">
                <a:solidFill>
                  <a:schemeClr val="accent2">
                    <a:lumMod val="50000"/>
                  </a:schemeClr>
                </a:solidFill>
              </a:rPr>
              <a:t>presupuesto </a:t>
            </a:r>
            <a:r>
              <a:rPr lang="es" b="1">
                <a:solidFill>
                  <a:schemeClr val="accent2">
                    <a:lumMod val="50000"/>
                  </a:schemeClr>
                </a:solidFill>
              </a:rPr>
              <a:t>global de 6.500 </a:t>
            </a:r>
            <a:r>
              <a:rPr lang="es" b="1" err="1">
                <a:solidFill>
                  <a:schemeClr val="accent2">
                    <a:lumMod val="50000"/>
                  </a:schemeClr>
                </a:solidFill>
              </a:rPr>
              <a:t>millones </a:t>
            </a:r>
            <a:r>
              <a:rPr lang="es" b="1">
                <a:solidFill>
                  <a:schemeClr val="accent2">
                    <a:lumMod val="50000"/>
                  </a:schemeClr>
                </a:solidFill>
              </a:rPr>
              <a:t>de dólares.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b="1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s" sz="20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74 </a:t>
            </a:r>
            <a:r>
              <a:rPr lang="es" sz="2000" b="1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público</a:t>
            </a:r>
            <a:r>
              <a:rPr lang="es" sz="20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" sz="2000" b="1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instituciones</a:t>
            </a:r>
            <a:r>
              <a:rPr lang="es" sz="20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" b="1">
                <a:solidFill>
                  <a:schemeClr val="accent2">
                    <a:lumMod val="50000"/>
                  </a:schemeClr>
                </a:solidFill>
              </a:rPr>
              <a:t>están </a:t>
            </a:r>
            <a:r>
              <a:rPr lang="es" b="1" err="1">
                <a:solidFill>
                  <a:schemeClr val="accent2">
                    <a:lumMod val="50000"/>
                  </a:schemeClr>
                </a:solidFill>
              </a:rPr>
              <a:t>actualmente</a:t>
            </a:r>
            <a:r>
              <a:rPr lang="es" b="1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s" b="1" err="1">
                <a:solidFill>
                  <a:schemeClr val="accent2">
                    <a:lumMod val="50000"/>
                  </a:schemeClr>
                </a:solidFill>
              </a:rPr>
              <a:t>empresa</a:t>
            </a:r>
            <a:r>
              <a:rPr lang="es" b="1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s" b="1" err="1">
                <a:solidFill>
                  <a:schemeClr val="accent2">
                    <a:lumMod val="50000"/>
                  </a:schemeClr>
                </a:solidFill>
              </a:rPr>
              <a:t>hacer PNUD</a:t>
            </a:r>
            <a:r>
              <a:rPr lang="es" b="1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s" b="1" err="1">
                <a:solidFill>
                  <a:schemeClr val="accent2">
                    <a:lumMod val="50000"/>
                  </a:schemeClr>
                </a:solidFill>
              </a:rPr>
              <a:t>género</a:t>
            </a:r>
            <a:r>
              <a:rPr lang="es" b="1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s" b="1" err="1">
                <a:solidFill>
                  <a:schemeClr val="accent2">
                    <a:lumMod val="50000"/>
                  </a:schemeClr>
                </a:solidFill>
              </a:rPr>
              <a:t>igualdad</a:t>
            </a:r>
            <a:r>
              <a:rPr lang="es" b="1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s" b="1" err="1">
                <a:solidFill>
                  <a:schemeClr val="accent2">
                    <a:lumMod val="50000"/>
                  </a:schemeClr>
                </a:solidFill>
              </a:rPr>
              <a:t>Sello </a:t>
            </a:r>
            <a:r>
              <a:rPr lang="es" b="1">
                <a:solidFill>
                  <a:schemeClr val="accent2">
                    <a:lumMod val="50000"/>
                  </a:schemeClr>
                </a:solidFill>
              </a:rPr>
              <a:t>en 16 </a:t>
            </a:r>
            <a:r>
              <a:rPr lang="es" b="1" err="1">
                <a:solidFill>
                  <a:schemeClr val="accent2">
                    <a:lumMod val="50000"/>
                  </a:schemeClr>
                </a:solidFill>
              </a:rPr>
              <a:t>países </a:t>
            </a:r>
            <a:r>
              <a:rPr lang="es" b="1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b="1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s" sz="20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95 </a:t>
            </a:r>
            <a:r>
              <a:rPr lang="es" sz="2000" b="1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países</a:t>
            </a:r>
            <a:r>
              <a:rPr lang="es" sz="20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" b="1">
                <a:solidFill>
                  <a:schemeClr val="accent2">
                    <a:lumMod val="50000"/>
                  </a:schemeClr>
                </a:solidFill>
              </a:rPr>
              <a:t>El PNUD </a:t>
            </a:r>
            <a:r>
              <a:rPr lang="es" b="1" err="1">
                <a:solidFill>
                  <a:schemeClr val="accent2">
                    <a:lumMod val="50000"/>
                  </a:schemeClr>
                </a:solidFill>
              </a:rPr>
              <a:t>es</a:t>
            </a:r>
            <a:r>
              <a:rPr lang="es" b="1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s" b="1" err="1">
                <a:solidFill>
                  <a:schemeClr val="accent2">
                    <a:lumMod val="50000"/>
                  </a:schemeClr>
                </a:solidFill>
              </a:rPr>
              <a:t>en este momento</a:t>
            </a:r>
            <a:r>
              <a:rPr lang="es" b="1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s" b="1" err="1">
                <a:solidFill>
                  <a:schemeClr val="accent2">
                    <a:lumMod val="50000"/>
                  </a:schemeClr>
                </a:solidFill>
              </a:rPr>
              <a:t>laboral</a:t>
            </a:r>
            <a:r>
              <a:rPr lang="es" b="1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s" b="1" err="1">
                <a:solidFill>
                  <a:schemeClr val="accent2">
                    <a:lumMod val="50000"/>
                  </a:schemeClr>
                </a:solidFill>
              </a:rPr>
              <a:t>con</a:t>
            </a:r>
            <a:r>
              <a:rPr lang="es" b="1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s" b="1" err="1">
                <a:solidFill>
                  <a:schemeClr val="accent2">
                    <a:lumMod val="50000"/>
                  </a:schemeClr>
                </a:solidFill>
              </a:rPr>
              <a:t>Ministerios </a:t>
            </a:r>
            <a:r>
              <a:rPr lang="es" b="1">
                <a:solidFill>
                  <a:schemeClr val="accent2">
                    <a:lumMod val="50000"/>
                  </a:schemeClr>
                </a:solidFill>
              </a:rPr>
              <a:t>de </a:t>
            </a:r>
            <a:r>
              <a:rPr lang="es" b="1" err="1">
                <a:solidFill>
                  <a:schemeClr val="accent2">
                    <a:lumMod val="50000"/>
                  </a:schemeClr>
                </a:solidFill>
              </a:rPr>
              <a:t>Hacienda </a:t>
            </a:r>
            <a:r>
              <a:rPr lang="es" b="1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5972E9-59EF-499C-9F1B-1217C6DA665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1795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5972E9-59EF-499C-9F1B-1217C6DA665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8406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D73A91-AEC1-432A-ACEC-A923ABD32D0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9182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Google Shape;816;g8e96c7d2dc_0_13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7" name="Google Shape;817;g8e96c7d2dc_0_13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602048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Google Shape;816;g8e96c7d2dc_0_13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7" name="Google Shape;817;g8e96c7d2dc_0_13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5225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DF01B-0FA5-BED3-94FF-C6EF52C8D1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F52781-E20B-65AF-F001-2189075E23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F0D372-D223-45BA-079C-B117C11A4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08436-0FA5-42AB-9C1A-2B4507CDCA5F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A859BB-B35A-7F65-0892-6764DBA0E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379A33-A48D-48E0-A93C-AA673E453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61822-2867-4122-82AA-4F74D511A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261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7A8B3-91E5-D294-3E83-B346532E2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A2494A-6919-14C6-E6E8-0BB7AE79BC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E8670A-E8CA-C165-9E15-2952B50B0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08436-0FA5-42AB-9C1A-2B4507CDCA5F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17C9A0-F343-B4F5-DA79-5F8B2AA54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5DBA61-ACC1-024F-817A-3BFE50C3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61822-2867-4122-82AA-4F74D511A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061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7DF0F5-64D2-B83F-A398-22B00F6FD2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784394-6186-3683-D2D4-03773167C4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12BF5B-3CE4-076F-C56E-B2C982D39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08436-0FA5-42AB-9C1A-2B4507CDCA5F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D5EA91-BAF4-7688-C832-89421B213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935165-35B8-514A-E8B3-D3B51FDA6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61822-2867-4122-82AA-4F74D511A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5367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- COVER - Option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2691563-3714-4CAE-8EE5-498BDD45DB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203200" y="3009901"/>
            <a:ext cx="12395200" cy="15240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5400">
                <a:solidFill>
                  <a:schemeClr val="bg2"/>
                </a:solidFill>
              </a:defRPr>
            </a:lvl1pPr>
          </a:lstStyle>
          <a:p>
            <a:r>
              <a:rPr lang="it-IT" err="1"/>
              <a:t>Section</a:t>
            </a:r>
            <a:r>
              <a:rPr lang="it-IT"/>
              <a:t> </a:t>
            </a:r>
            <a:r>
              <a:rPr lang="it-IT" err="1"/>
              <a:t>title</a:t>
            </a:r>
            <a:r>
              <a:rPr lang="it-IT"/>
              <a:t> (option c)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8CAE3E4-4B33-4163-B2AB-F42BDFBD9D7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-114300" y="3962400"/>
            <a:ext cx="12306300" cy="1473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err="1"/>
              <a:t>Subtitle</a:t>
            </a:r>
            <a:r>
              <a:rPr lang="it-IT"/>
              <a:t>, </a:t>
            </a:r>
            <a:r>
              <a:rPr lang="it-IT" err="1"/>
              <a:t>if</a:t>
            </a:r>
            <a:r>
              <a:rPr lang="it-IT"/>
              <a:t> </a:t>
            </a:r>
            <a:r>
              <a:rPr lang="it-IT" err="1"/>
              <a:t>needed</a:t>
            </a:r>
            <a:endParaRPr lang="it-IT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E507974D-C538-FA48-D3C5-DE58589696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18900" y="5837286"/>
            <a:ext cx="461392" cy="856192"/>
          </a:xfrm>
          <a:prstGeom prst="rect">
            <a:avLst/>
          </a:prstGeom>
        </p:spPr>
      </p:pic>
      <p:sp>
        <p:nvSpPr>
          <p:cNvPr id="12" name="Segnaposto piè di pagina 4">
            <a:extLst>
              <a:ext uri="{FF2B5EF4-FFF2-40B4-BE49-F238E27FC236}">
                <a16:creationId xmlns:a16="http://schemas.microsoft.com/office/drawing/2014/main" id="{008AAE7F-3810-8AF9-87F0-F60302C2FE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97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it-IT" b="1"/>
              <a:t>UNDP Gender Equality Strategy 2022-2025</a:t>
            </a:r>
            <a:endParaRPr lang="it-IT"/>
          </a:p>
        </p:txBody>
      </p:sp>
      <p:sp>
        <p:nvSpPr>
          <p:cNvPr id="14" name="Segnaposto numero diapositiva 5">
            <a:extLst>
              <a:ext uri="{FF2B5EF4-FFF2-40B4-BE49-F238E27FC236}">
                <a16:creationId xmlns:a16="http://schemas.microsoft.com/office/drawing/2014/main" id="{A720DAB2-2056-7029-D8D0-F07A6D6F6E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045700" y="6356350"/>
            <a:ext cx="13081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0AE0B9A-5E89-46E1-9E4C-0A91AFAB2372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11" name="Segnaposto testo 12">
            <a:extLst>
              <a:ext uri="{FF2B5EF4-FFF2-40B4-BE49-F238E27FC236}">
                <a16:creationId xmlns:a16="http://schemas.microsoft.com/office/drawing/2014/main" id="{9F15DF66-61A9-D02B-8AB2-8784E273BB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67300" y="127000"/>
            <a:ext cx="2057400" cy="19431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8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it-IT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4035237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05824-FD91-0BFD-0411-3C1407F35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22B0AF-1B7C-6DB6-4879-44C5E95CAD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ED5C72-72D8-C3B7-E368-E84A6F9CC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08436-0FA5-42AB-9C1A-2B4507CDCA5F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88E4E7-E620-9ADB-E2B5-57BFC06A9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E63552-A450-D0EE-720C-84B7F47A1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61822-2867-4122-82AA-4F74D511A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462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14889-0461-BFDF-0EFD-9BDD92463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778194-0B41-47CE-0F14-105E5CEDDD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AF909A-CA26-1BBD-9F3F-47418CF18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08436-0FA5-42AB-9C1A-2B4507CDCA5F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44C762-7675-E8D9-DBAA-AD7A10462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8C78AB-D38E-21E8-2C00-09274E1AD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61822-2867-4122-82AA-4F74D511A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304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B5E57-03DC-84CB-54C1-A781088D2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C58227-1DDA-BCCE-9905-1932F85750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6833D4-00B4-C653-6388-F9E47D41C0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9C8736-33EB-4A85-9264-1D368B9F9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08436-0FA5-42AB-9C1A-2B4507CDCA5F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75A151-09E8-1D87-76BA-131EE897D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B19BC4-72F0-2245-FC19-3855949A2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61822-2867-4122-82AA-4F74D511A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035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C63059-513E-C7ED-2335-37D34DC74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97AF95-1B6B-F136-46FE-0CCF49D4C2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648EE6-B6CC-904F-5617-35A5C13078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4E137E-7931-B7F6-101F-C47D7618CA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4690C3-4E47-8A2D-4DD7-9773CD1D37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F7FAEC-B9F6-68D8-4546-375AFEB8F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08436-0FA5-42AB-9C1A-2B4507CDCA5F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A19A904-9136-784A-73A1-577127480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7B4573-AA16-E51C-A34B-A80161F5A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61822-2867-4122-82AA-4F74D511A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724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E27C7-5B45-14DB-71CB-3AA48B9C1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8FDC11-556B-5F92-F44C-5F9EB4E15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08436-0FA5-42AB-9C1A-2B4507CDCA5F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485EFA-C4B4-E661-1D0F-62EBA0084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2F8AE5-660D-EB4D-FC1E-4F0B3E9C0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61822-2867-4122-82AA-4F74D511A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005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7FB4F8-5190-0915-EBE4-C74EF8783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08436-0FA5-42AB-9C1A-2B4507CDCA5F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C1920B-A80E-0223-1449-BDFAE1AE2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E6C0C5-96DA-396C-AEC9-F450262DB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61822-2867-4122-82AA-4F74D511A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075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1D86D-9CDE-9413-106B-CF346195A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9F71B2-D2DD-4011-A78E-6A950472FA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F5B981-5747-DD0F-0E9C-EF5D1D9D54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39618A-2BEF-736C-9A4B-1D8DFBEE2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08436-0FA5-42AB-9C1A-2B4507CDCA5F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19D7F6-F362-1DFF-8D4D-C44576920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2FC13A-F424-2D9E-619A-A7B7F0084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61822-2867-4122-82AA-4F74D511A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109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145D6-2D7B-5A8A-89F1-F418D6949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C8F8A1-C0AE-C5B3-281D-A084820184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076373-99A2-EEED-FF9B-B27D76845A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985C40-98F5-3BA5-138C-544D594A8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08436-0FA5-42AB-9C1A-2B4507CDCA5F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6B4621-B87F-9E4B-686D-7F561EA63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9B4B8F-D9FA-1515-047D-36C261B19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61822-2867-4122-82AA-4F74D511A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863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1548717-495E-DD3B-4A90-716DAF67F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7E1ED3-F7DA-E322-FDE5-D01BFDEC3A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3B04B8-D339-553C-D4A4-B00FD82DA8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A08436-0FA5-42AB-9C1A-2B4507CDCA5F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696019-291D-CAAA-36A0-D0BC1791B1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98F073-A64D-C3DE-DF4D-BDBA265C0F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361822-2867-4122-82AA-4F74D511A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776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olorful background with a yellow and blue center&#10;&#10;Description automatically generated with medium confidence">
            <a:extLst>
              <a:ext uri="{FF2B5EF4-FFF2-40B4-BE49-F238E27FC236}">
                <a16:creationId xmlns:a16="http://schemas.microsoft.com/office/drawing/2014/main" id="{F7CA5FBE-08B1-8A21-BA40-D2F7680678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16F68620-E6BF-4984-AFE4-FDB82E8B3DFC}"/>
              </a:ext>
            </a:extLst>
          </p:cNvPr>
          <p:cNvSpPr txBox="1">
            <a:spLocks/>
          </p:cNvSpPr>
          <p:nvPr/>
        </p:nvSpPr>
        <p:spPr>
          <a:xfrm>
            <a:off x="436744" y="4205828"/>
            <a:ext cx="11315463" cy="81440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roxima Nova Rg" panose="02000506030000020004" pitchFamily="2" charset="0"/>
              </a:rPr>
              <a:t>EQUANOMIA: Políticas fiscales para la igualdad de género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" sz="2600" b="0" dirty="0">
                <a:latin typeface="Proxima Nova Rg" panose="02000506030000020004" pitchFamily="2" charset="0"/>
              </a:rPr>
              <a:t>Programa de las Naciones Unidas para el Desarrollo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Proxima Nova Rg" panose="02000506030000020004" pitchFamily="2" charset="0"/>
            </a:endParaRPr>
          </a:p>
        </p:txBody>
      </p:sp>
      <p:pic>
        <p:nvPicPr>
          <p:cNvPr id="12" name="Picture 11" descr="A picture containing drawing, clock&#10;&#10;Description automatically generated">
            <a:extLst>
              <a:ext uri="{FF2B5EF4-FFF2-40B4-BE49-F238E27FC236}">
                <a16:creationId xmlns:a16="http://schemas.microsoft.com/office/drawing/2014/main" id="{CB2776C9-72D0-9FA9-0506-D5B7D05518C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007" y="386013"/>
            <a:ext cx="646480" cy="1314780"/>
          </a:xfrm>
          <a:prstGeom prst="rect">
            <a:avLst/>
          </a:prstGeom>
          <a:effectLst>
            <a:outerShdw blurRad="301249" dist="81843" dir="6360000" sx="101000" sy="101000" algn="tl" rotWithShape="0">
              <a:prstClr val="black">
                <a:alpha val="92771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256234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F8C4007-F9AC-70C6-97B2-2B6B06B3C4A2}"/>
              </a:ext>
            </a:extLst>
          </p:cNvPr>
          <p:cNvSpPr txBox="1"/>
          <p:nvPr/>
        </p:nvSpPr>
        <p:spPr>
          <a:xfrm>
            <a:off x="1092047" y="1109565"/>
            <a:ext cx="4205967" cy="760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" sz="4200" b="1">
                <a:solidFill>
                  <a:srgbClr val="471975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Nigeria</a:t>
            </a:r>
            <a:endParaRPr lang="en-US" sz="4200">
              <a:solidFill>
                <a:srgbClr val="471975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FB947F-0402-6444-C888-F564815F4407}"/>
              </a:ext>
            </a:extLst>
          </p:cNvPr>
          <p:cNvSpPr txBox="1"/>
          <p:nvPr/>
        </p:nvSpPr>
        <p:spPr>
          <a:xfrm>
            <a:off x="1092047" y="2147974"/>
            <a:ext cx="6263793" cy="3349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" b="1" dirty="0">
                <a:solidFill>
                  <a:srgbClr val="EEA51F"/>
                </a:solidFill>
                <a:latin typeface="Proxima Nova Rg" panose="02000506030000020004"/>
                <a:ea typeface="Aptos" panose="020B0004020202020204" pitchFamily="34" charset="0"/>
                <a:cs typeface="Times New Roman" panose="02020603050405020304" pitchFamily="18" charset="0"/>
              </a:rPr>
              <a:t>El </a:t>
            </a:r>
            <a:r>
              <a:rPr lang="es" sz="1800" b="1" dirty="0">
                <a:solidFill>
                  <a:srgbClr val="EEA51F"/>
                </a:solidFill>
                <a:effectLst/>
                <a:latin typeface="Proxima Nova Rg" panose="02000506030000020004"/>
                <a:ea typeface="Aptos" panose="020B0004020202020204" pitchFamily="34" charset="0"/>
                <a:cs typeface="Times New Roman" panose="02020603050405020304" pitchFamily="18" charset="0"/>
              </a:rPr>
              <a:t>Ministerio Federal de Finanzas, Presupuesto y Planificación Nacional </a:t>
            </a:r>
            <a:r>
              <a:rPr lang="es" sz="1800" dirty="0">
                <a:solidFill>
                  <a:srgbClr val="471975"/>
                </a:solidFill>
                <a:effectLst/>
                <a:latin typeface="Proxima Nova Rg" panose="02000506030000020004"/>
                <a:ea typeface="Aptos" panose="020B0004020202020204" pitchFamily="34" charset="0"/>
                <a:cs typeface="Times New Roman" panose="02020603050405020304" pitchFamily="18" charset="0"/>
              </a:rPr>
              <a:t>está evaluando la alineación de las políticas fiscales con el ODS 5 para informar la reforma fiscal en curso del gobierno.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700" dirty="0">
              <a:solidFill>
                <a:srgbClr val="471975"/>
              </a:solidFill>
              <a:effectLst/>
              <a:latin typeface="Proxima Nova Rg" panose="02000506030000020004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" b="1" dirty="0">
                <a:solidFill>
                  <a:srgbClr val="EEA51F"/>
                </a:solidFill>
                <a:latin typeface="Proxima Nova Rg" panose="02000506030000020004"/>
                <a:ea typeface="Aptos" panose="020B0004020202020204" pitchFamily="34" charset="0"/>
                <a:cs typeface="Times New Roman" panose="02020603050405020304" pitchFamily="18" charset="0"/>
              </a:rPr>
              <a:t>El </a:t>
            </a:r>
            <a:r>
              <a:rPr lang="es" sz="1800" b="1" dirty="0">
                <a:solidFill>
                  <a:srgbClr val="EEA51F"/>
                </a:solidFill>
                <a:effectLst/>
                <a:latin typeface="Proxima Nova Rg" panose="02000506030000020004"/>
                <a:ea typeface="Aptos" panose="020B0004020202020204" pitchFamily="34" charset="0"/>
                <a:cs typeface="Times New Roman" panose="02020603050405020304" pitchFamily="18" charset="0"/>
              </a:rPr>
              <a:t>Servicio de Impuestos Internos Federal y dos administraciones de ingresos estatales </a:t>
            </a:r>
            <a:r>
              <a:rPr lang="es" sz="1800" dirty="0">
                <a:solidFill>
                  <a:srgbClr val="471975"/>
                </a:solidFill>
                <a:effectLst/>
                <a:latin typeface="Proxima Nova Rg" panose="02000506030000020004"/>
                <a:ea typeface="Aptos" panose="020B0004020202020204" pitchFamily="34" charset="0"/>
                <a:cs typeface="Times New Roman" panose="02020603050405020304" pitchFamily="18" charset="0"/>
              </a:rPr>
              <a:t>(Ondo y Kaduna </a:t>
            </a:r>
            <a:r>
              <a:rPr lang="es" dirty="0">
                <a:solidFill>
                  <a:srgbClr val="471975"/>
                </a:solidFill>
                <a:latin typeface="Proxima Nova Rg" panose="02000506030000020004"/>
                <a:ea typeface="Aptos" panose="020B0004020202020204" pitchFamily="34" charset="0"/>
                <a:cs typeface="Times New Roman" panose="02020603050405020304" pitchFamily="18" charset="0"/>
              </a:rPr>
              <a:t>) han profundizado las asociaciones con mujeres en </a:t>
            </a:r>
            <a:r>
              <a:rPr lang="es" dirty="0" err="1">
                <a:solidFill>
                  <a:srgbClr val="471975"/>
                </a:solidFill>
                <a:latin typeface="Proxima Nova Rg" panose="02000506030000020004"/>
                <a:ea typeface="Aptos" panose="020B0004020202020204" pitchFamily="34" charset="0"/>
                <a:cs typeface="Times New Roman" panose="02020603050405020304" pitchFamily="18" charset="0"/>
              </a:rPr>
              <a:t>las OSC </a:t>
            </a:r>
            <a:r>
              <a:rPr lang="es" dirty="0">
                <a:solidFill>
                  <a:srgbClr val="471975"/>
                </a:solidFill>
                <a:latin typeface="Proxima Nova Rg" panose="02000506030000020004"/>
                <a:ea typeface="Aptos" panose="020B0004020202020204" pitchFamily="34" charset="0"/>
                <a:cs typeface="Times New Roman" panose="02020603050405020304" pitchFamily="18" charset="0"/>
              </a:rPr>
              <a:t>e incorporado la igualdad de género en los programas de educación de los contribuyentes como parte del </a:t>
            </a:r>
            <a:r>
              <a:rPr lang="es" sz="1800" dirty="0">
                <a:solidFill>
                  <a:srgbClr val="471975"/>
                </a:solidFill>
                <a:effectLst/>
                <a:latin typeface="Proxima Nova Rg" panose="02000506030000020004"/>
                <a:ea typeface="Aptos" panose="020B0004020202020204" pitchFamily="34" charset="0"/>
                <a:cs typeface="Times New Roman" panose="02020603050405020304" pitchFamily="18" charset="0"/>
              </a:rPr>
              <a:t>Sello de Igualdad de Género para Instituciones Públicas.</a:t>
            </a:r>
          </a:p>
        </p:txBody>
      </p:sp>
      <p:pic>
        <p:nvPicPr>
          <p:cNvPr id="2" name="Picture 34" descr="A blue square with white text and a logo with a world map in the center&#10;&#10;Description automatically generated">
            <a:extLst>
              <a:ext uri="{FF2B5EF4-FFF2-40B4-BE49-F238E27FC236}">
                <a16:creationId xmlns:a16="http://schemas.microsoft.com/office/drawing/2014/main" id="{C4F34686-C6E5-9F5E-559F-5AAAC56065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5782" y="225678"/>
            <a:ext cx="467264" cy="946211"/>
          </a:xfrm>
          <a:prstGeom prst="rect">
            <a:avLst/>
          </a:prstGeom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49BCEB0D-AE32-7FC6-F096-249F8ED436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3" t="36444" r="50955" b="14074"/>
          <a:stretch/>
        </p:blipFill>
        <p:spPr bwMode="auto">
          <a:xfrm>
            <a:off x="7441807" y="1414130"/>
            <a:ext cx="4361239" cy="4415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1258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lorful background with a yellow and blue center&#10;&#10;Description automatically generated with medium confidence">
            <a:extLst>
              <a:ext uri="{FF2B5EF4-FFF2-40B4-BE49-F238E27FC236}">
                <a16:creationId xmlns:a16="http://schemas.microsoft.com/office/drawing/2014/main" id="{348D12D6-5C38-F013-794C-0A68EBEDAA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DCA0721-AE7B-2806-592F-626FC525A650}"/>
              </a:ext>
            </a:extLst>
          </p:cNvPr>
          <p:cNvSpPr txBox="1"/>
          <p:nvPr/>
        </p:nvSpPr>
        <p:spPr>
          <a:xfrm>
            <a:off x="2072166" y="2798058"/>
            <a:ext cx="774763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" sz="4400" b="1" dirty="0">
                <a:solidFill>
                  <a:schemeClr val="bg1"/>
                </a:solidFill>
                <a:latin typeface="Proxima Nova Rg" panose="02000506030000020004" pitchFamily="50" charset="0"/>
              </a:rPr>
              <a:t>ECANOMÍA</a:t>
            </a:r>
            <a:r>
              <a:rPr lang="es" sz="4400" dirty="0">
                <a:solidFill>
                  <a:schemeClr val="bg1"/>
                </a:solidFill>
                <a:latin typeface="Proxima Nova Rg" panose="02000506030000020004" pitchFamily="50" charset="0"/>
              </a:rPr>
              <a:t> </a:t>
            </a:r>
          </a:p>
          <a:p>
            <a:pPr algn="ctr"/>
            <a:r>
              <a:rPr lang="es" sz="3200" dirty="0">
                <a:solidFill>
                  <a:schemeClr val="bg1"/>
                </a:solidFill>
                <a:latin typeface="Proxima Nova Rg" panose="02000506030000020004" pitchFamily="50" charset="0"/>
              </a:rPr>
              <a:t>Laboratorio de aprendizaje global</a:t>
            </a:r>
          </a:p>
          <a:p>
            <a:pPr algn="ctr"/>
            <a:r>
              <a:rPr lang="es" sz="3200" dirty="0">
                <a:solidFill>
                  <a:schemeClr val="bg1"/>
                </a:solidFill>
                <a:latin typeface="Proxima Nova Rg" panose="02000506030000020004" pitchFamily="50" charset="0"/>
              </a:rPr>
              <a:t>sobre las economías con igualdad de género</a:t>
            </a:r>
          </a:p>
        </p:txBody>
      </p:sp>
      <p:pic>
        <p:nvPicPr>
          <p:cNvPr id="2" name="Picture 1" descr="A picture containing drawing, clock&#10;&#10;Description automatically generated">
            <a:extLst>
              <a:ext uri="{FF2B5EF4-FFF2-40B4-BE49-F238E27FC236}">
                <a16:creationId xmlns:a16="http://schemas.microsoft.com/office/drawing/2014/main" id="{97AF48F2-1793-F547-4019-9A4F87011C5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007" y="386013"/>
            <a:ext cx="646480" cy="1314780"/>
          </a:xfrm>
          <a:prstGeom prst="rect">
            <a:avLst/>
          </a:prstGeom>
          <a:effectLst>
            <a:outerShdw blurRad="301249" dist="81843" dir="6360000" sx="101000" sy="101000" algn="tl" rotWithShape="0">
              <a:prstClr val="black">
                <a:alpha val="92771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809938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68315860-19A6-DD0C-B40D-BDD37A95734D}"/>
              </a:ext>
            </a:extLst>
          </p:cNvPr>
          <p:cNvSpPr txBox="1"/>
          <p:nvPr/>
        </p:nvSpPr>
        <p:spPr>
          <a:xfrm>
            <a:off x="1364531" y="185357"/>
            <a:ext cx="92471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" sz="2200" b="1" dirty="0">
                <a:solidFill>
                  <a:srgbClr val="360472"/>
                </a:solidFill>
                <a:latin typeface="Proxima Nova Rg" panose="02000506030000020004" pitchFamily="50" charset="0"/>
              </a:rPr>
              <a:t>Laboratorio de Aprendizaje Global de EQUANOMICS</a:t>
            </a:r>
          </a:p>
          <a:p>
            <a:pPr algn="ctr"/>
            <a:r>
              <a:rPr lang="es" sz="2200" b="1" dirty="0">
                <a:solidFill>
                  <a:srgbClr val="360472"/>
                </a:solidFill>
                <a:latin typeface="Proxima Nova Rg" panose="02000506030000020004" pitchFamily="50" charset="0"/>
              </a:rPr>
              <a:t>sobre las economías de igualdad de género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672C209-E75C-A294-48E1-CFFE6D220D89}"/>
              </a:ext>
            </a:extLst>
          </p:cNvPr>
          <p:cNvSpPr/>
          <p:nvPr/>
        </p:nvSpPr>
        <p:spPr>
          <a:xfrm>
            <a:off x="2465798" y="4843873"/>
            <a:ext cx="7154452" cy="1413096"/>
          </a:xfrm>
          <a:prstGeom prst="rect">
            <a:avLst/>
          </a:prstGeom>
          <a:gradFill>
            <a:gsLst>
              <a:gs pos="94000">
                <a:srgbClr val="551F75"/>
              </a:gs>
              <a:gs pos="100000">
                <a:srgbClr val="E3B17D"/>
              </a:gs>
            </a:gsLst>
            <a:lin ang="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xima Nova Rg" panose="02000506030000020004" pitchFamily="50" charset="0"/>
              </a:rPr>
              <a:t>Economistas del PNUD </a:t>
            </a:r>
            <a:r>
              <a:rPr lang="es" sz="1600" dirty="0">
                <a:latin typeface="Proxima Nova Rg" panose="02000506030000020004" pitchFamily="50" charset="0"/>
              </a:rPr>
              <a:t>integran la economía feminista en su trabajo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C9466A3-8D56-0343-18FD-F04B41FA56ED}"/>
              </a:ext>
            </a:extLst>
          </p:cNvPr>
          <p:cNvSpPr/>
          <p:nvPr/>
        </p:nvSpPr>
        <p:spPr>
          <a:xfrm>
            <a:off x="2220831" y="1324169"/>
            <a:ext cx="7750338" cy="1310354"/>
          </a:xfrm>
          <a:prstGeom prst="rect">
            <a:avLst/>
          </a:prstGeom>
          <a:gradFill flip="none" rotWithShape="1">
            <a:gsLst>
              <a:gs pos="25000">
                <a:srgbClr val="551F75"/>
              </a:gs>
              <a:gs pos="100000">
                <a:srgbClr val="E3B17D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>
              <a:latin typeface="Proxima Nova Rg" panose="02000506030000020004" pitchFamily="50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61FADE-4B8F-82A3-77F1-1AA191F25106}"/>
              </a:ext>
            </a:extLst>
          </p:cNvPr>
          <p:cNvSpPr txBox="1"/>
          <p:nvPr/>
        </p:nvSpPr>
        <p:spPr>
          <a:xfrm>
            <a:off x="2220831" y="1866049"/>
            <a:ext cx="791659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" sz="1600" dirty="0">
                <a:solidFill>
                  <a:schemeClr val="bg1"/>
                </a:solidFill>
                <a:latin typeface="Proxima Nova Rg" panose="02000506030000020004" pitchFamily="50" charset="0"/>
                <a:ea typeface="Calibri" panose="020F0502020204030204" pitchFamily="34" charset="0"/>
              </a:rPr>
              <a:t>Economistas feministas líderes a nivel mundial, influyentes formuladoras de políticas y economistas del PNUD participan en vibrantes debates durante este curso estructurado.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01DF90E-33A9-C8DC-85BD-03139F578DE2}"/>
              </a:ext>
            </a:extLst>
          </p:cNvPr>
          <p:cNvSpPr txBox="1"/>
          <p:nvPr/>
        </p:nvSpPr>
        <p:spPr>
          <a:xfrm>
            <a:off x="2220831" y="1259042"/>
            <a:ext cx="7655182" cy="7414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" sz="2000" b="1" dirty="0">
                <a:solidFill>
                  <a:srgbClr val="FFFFFF"/>
                </a:solidFill>
                <a:latin typeface="Proxima Nova Rg" panose="02000506030000020004" pitchFamily="50" charset="0"/>
                <a:ea typeface="DengXian" panose="02010600030101010101" pitchFamily="2" charset="-122"/>
                <a:cs typeface="Calibri" panose="020F0502020204030204" pitchFamily="34" charset="0"/>
              </a:rPr>
              <a:t>Serie de conversaciones sobre economías con igualdad de género</a:t>
            </a:r>
            <a:endParaRPr lang="en-US" sz="2000" dirty="0">
              <a:latin typeface="Proxima Nova Rg" panose="02000506030000020004" pitchFamily="50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FC2576-A9D4-D408-B13D-8C8FDFFF2EE8}"/>
              </a:ext>
            </a:extLst>
          </p:cNvPr>
          <p:cNvSpPr/>
          <p:nvPr/>
        </p:nvSpPr>
        <p:spPr>
          <a:xfrm>
            <a:off x="2194485" y="3227526"/>
            <a:ext cx="7750338" cy="1123782"/>
          </a:xfrm>
          <a:prstGeom prst="rect">
            <a:avLst/>
          </a:prstGeom>
          <a:gradFill flip="none" rotWithShape="1">
            <a:gsLst>
              <a:gs pos="25000">
                <a:srgbClr val="551F75"/>
              </a:gs>
              <a:gs pos="100000">
                <a:srgbClr val="E3B17D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>
              <a:latin typeface="Proxima Nova Rg" panose="02000506030000020004" pitchFamily="50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204C77B-DE60-CFA6-DE5B-E0765AB2C739}"/>
              </a:ext>
            </a:extLst>
          </p:cNvPr>
          <p:cNvSpPr txBox="1"/>
          <p:nvPr/>
        </p:nvSpPr>
        <p:spPr>
          <a:xfrm>
            <a:off x="2098185" y="3501093"/>
            <a:ext cx="794293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s" sz="1600" dirty="0">
                <a:solidFill>
                  <a:schemeClr val="bg1"/>
                </a:solidFill>
                <a:latin typeface="Proxima Nova Rg" panose="02000506030000020004" pitchFamily="50" charset="0"/>
                <a:ea typeface="Calibri" panose="020F0502020204030204" pitchFamily="34" charset="0"/>
              </a:rPr>
              <a:t>Las economistas feministas actúan como </a:t>
            </a:r>
            <a:r>
              <a:rPr lang="es" sz="1600" i="1" dirty="0">
                <a:solidFill>
                  <a:schemeClr val="bg1"/>
                </a:solidFill>
                <a:latin typeface="Proxima Nova Rg" panose="02000506030000020004" pitchFamily="50" charset="0"/>
                <a:ea typeface="Calibri" panose="020F0502020204030204" pitchFamily="34" charset="0"/>
              </a:rPr>
              <a:t>“ co-pensadoras ” </a:t>
            </a:r>
            <a:r>
              <a:rPr lang="es" sz="1600" dirty="0">
                <a:solidFill>
                  <a:schemeClr val="bg1"/>
                </a:solidFill>
                <a:latin typeface="Proxima Nova Rg" panose="02000506030000020004" pitchFamily="50" charset="0"/>
                <a:ea typeface="Calibri" panose="020F0502020204030204" pitchFamily="34" charset="0"/>
              </a:rPr>
              <a:t>con las oficinas de país del PNUD, los gobiernos y la sociedad civil para lograr un objetivo compartido a nivel nacional.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9336C51-03DE-144C-F473-76882953941F}"/>
              </a:ext>
            </a:extLst>
          </p:cNvPr>
          <p:cNvSpPr txBox="1"/>
          <p:nvPr/>
        </p:nvSpPr>
        <p:spPr>
          <a:xfrm>
            <a:off x="3032150" y="3208870"/>
            <a:ext cx="6098582" cy="3620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" b="1" dirty="0">
                <a:solidFill>
                  <a:srgbClr val="FFFFFF"/>
                </a:solidFill>
                <a:latin typeface="Proxima Nova Rg" panose="02000506030000020004" pitchFamily="50" charset="0"/>
                <a:ea typeface="DengXian" panose="02010600030101010101" pitchFamily="2" charset="-122"/>
                <a:cs typeface="Calibri" panose="020F0502020204030204" pitchFamily="34" charset="0"/>
              </a:rPr>
              <a:t>Implementación</a:t>
            </a:r>
            <a:endParaRPr lang="en-US" sz="1800" dirty="0">
              <a:effectLst/>
              <a:latin typeface="Proxima Nova Rg" panose="02000506030000020004" pitchFamily="50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397748EF-A026-F123-20C6-8E094CE62E03}"/>
              </a:ext>
            </a:extLst>
          </p:cNvPr>
          <p:cNvSpPr/>
          <p:nvPr/>
        </p:nvSpPr>
        <p:spPr>
          <a:xfrm rot="5400000">
            <a:off x="5884988" y="2174287"/>
            <a:ext cx="369332" cy="1275122"/>
          </a:xfrm>
          <a:prstGeom prst="rightArrow">
            <a:avLst/>
          </a:prstGeom>
          <a:solidFill>
            <a:srgbClr val="4A1474"/>
          </a:solidFill>
          <a:ln>
            <a:noFill/>
          </a:ln>
          <a:effectLst>
            <a:outerShdw blurRad="50800" dist="38100" dir="2700000" algn="tl" rotWithShape="0">
              <a:srgbClr val="E3B17D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roxima Nova Rg" panose="02000506030000020004" pitchFamily="50" charset="0"/>
            </a:endParaRP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59B01CEF-1BE2-275E-235E-22E020B8056B}"/>
              </a:ext>
            </a:extLst>
          </p:cNvPr>
          <p:cNvSpPr/>
          <p:nvPr/>
        </p:nvSpPr>
        <p:spPr>
          <a:xfrm rot="5400000">
            <a:off x="5911334" y="3830719"/>
            <a:ext cx="369332" cy="1275122"/>
          </a:xfrm>
          <a:prstGeom prst="rightArrow">
            <a:avLst/>
          </a:prstGeom>
          <a:solidFill>
            <a:srgbClr val="4A1474"/>
          </a:solidFill>
          <a:ln>
            <a:noFill/>
          </a:ln>
          <a:effectLst>
            <a:outerShdw blurRad="50800" dist="38100" dir="2700000" algn="tl" rotWithShape="0">
              <a:srgbClr val="E3B17D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roxima Nova Rg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656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" grpId="0" animBg="1"/>
      <p:bldP spid="3" grpId="0"/>
      <p:bldP spid="11" grpId="0"/>
      <p:bldP spid="12" grpId="0" animBg="1"/>
      <p:bldP spid="18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w: Pentagon 3">
            <a:extLst>
              <a:ext uri="{FF2B5EF4-FFF2-40B4-BE49-F238E27FC236}">
                <a16:creationId xmlns:a16="http://schemas.microsoft.com/office/drawing/2014/main" id="{2FEFE624-60C6-AD26-9C0D-203312676C67}"/>
              </a:ext>
            </a:extLst>
          </p:cNvPr>
          <p:cNvSpPr/>
          <p:nvPr/>
        </p:nvSpPr>
        <p:spPr>
          <a:xfrm>
            <a:off x="735700" y="1607664"/>
            <a:ext cx="2565691" cy="1095930"/>
          </a:xfrm>
          <a:prstGeom prst="homePlate">
            <a:avLst>
              <a:gd name="adj" fmla="val 28873"/>
            </a:avLst>
          </a:prstGeom>
          <a:gradFill flip="none" rotWithShape="1">
            <a:gsLst>
              <a:gs pos="0">
                <a:srgbClr val="360472"/>
              </a:gs>
              <a:gs pos="100000">
                <a:srgbClr val="DDAA7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5" name="Arrow: Pentagon 4">
            <a:extLst>
              <a:ext uri="{FF2B5EF4-FFF2-40B4-BE49-F238E27FC236}">
                <a16:creationId xmlns:a16="http://schemas.microsoft.com/office/drawing/2014/main" id="{30A82440-BC20-8023-6A76-0736257E456C}"/>
              </a:ext>
            </a:extLst>
          </p:cNvPr>
          <p:cNvSpPr/>
          <p:nvPr/>
        </p:nvSpPr>
        <p:spPr>
          <a:xfrm>
            <a:off x="727696" y="2801489"/>
            <a:ext cx="2565691" cy="1095930"/>
          </a:xfrm>
          <a:prstGeom prst="homePlate">
            <a:avLst>
              <a:gd name="adj" fmla="val 28873"/>
            </a:avLst>
          </a:prstGeom>
          <a:gradFill flip="none" rotWithShape="1">
            <a:gsLst>
              <a:gs pos="0">
                <a:srgbClr val="360472"/>
              </a:gs>
              <a:gs pos="100000">
                <a:srgbClr val="DDAA7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Pentagon 7">
            <a:extLst>
              <a:ext uri="{FF2B5EF4-FFF2-40B4-BE49-F238E27FC236}">
                <a16:creationId xmlns:a16="http://schemas.microsoft.com/office/drawing/2014/main" id="{4277836B-03BA-66FA-1E2A-F837D974E6BB}"/>
              </a:ext>
            </a:extLst>
          </p:cNvPr>
          <p:cNvSpPr/>
          <p:nvPr/>
        </p:nvSpPr>
        <p:spPr>
          <a:xfrm>
            <a:off x="735812" y="3995314"/>
            <a:ext cx="2565691" cy="1095930"/>
          </a:xfrm>
          <a:prstGeom prst="homePlate">
            <a:avLst>
              <a:gd name="adj" fmla="val 28873"/>
            </a:avLst>
          </a:prstGeom>
          <a:gradFill flip="none" rotWithShape="1">
            <a:gsLst>
              <a:gs pos="0">
                <a:srgbClr val="360472"/>
              </a:gs>
              <a:gs pos="100000">
                <a:srgbClr val="DDAA7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Pentagon 8">
            <a:extLst>
              <a:ext uri="{FF2B5EF4-FFF2-40B4-BE49-F238E27FC236}">
                <a16:creationId xmlns:a16="http://schemas.microsoft.com/office/drawing/2014/main" id="{F5BC7F5D-0F52-97AB-9B7B-0E99BACC91F7}"/>
              </a:ext>
            </a:extLst>
          </p:cNvPr>
          <p:cNvSpPr/>
          <p:nvPr/>
        </p:nvSpPr>
        <p:spPr>
          <a:xfrm>
            <a:off x="727697" y="5176563"/>
            <a:ext cx="2565691" cy="1095930"/>
          </a:xfrm>
          <a:prstGeom prst="homePlate">
            <a:avLst>
              <a:gd name="adj" fmla="val 28873"/>
            </a:avLst>
          </a:prstGeom>
          <a:gradFill flip="none" rotWithShape="1">
            <a:gsLst>
              <a:gs pos="0">
                <a:srgbClr val="360472"/>
              </a:gs>
              <a:gs pos="100000">
                <a:srgbClr val="DDAA7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2910468E-91AC-6EE2-20EA-D2820B3D3F2A}"/>
              </a:ext>
            </a:extLst>
          </p:cNvPr>
          <p:cNvSpPr/>
          <p:nvPr/>
        </p:nvSpPr>
        <p:spPr>
          <a:xfrm>
            <a:off x="3765289" y="2179479"/>
            <a:ext cx="2565691" cy="1095930"/>
          </a:xfrm>
          <a:prstGeom prst="homePlate">
            <a:avLst>
              <a:gd name="adj" fmla="val 28873"/>
            </a:avLst>
          </a:prstGeom>
          <a:gradFill flip="none" rotWithShape="1">
            <a:gsLst>
              <a:gs pos="0">
                <a:srgbClr val="360472"/>
              </a:gs>
              <a:gs pos="100000">
                <a:srgbClr val="DDAA7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Pentagon 10">
            <a:extLst>
              <a:ext uri="{FF2B5EF4-FFF2-40B4-BE49-F238E27FC236}">
                <a16:creationId xmlns:a16="http://schemas.microsoft.com/office/drawing/2014/main" id="{1A584625-BC0B-16C5-E2B0-DFBF20D50360}"/>
              </a:ext>
            </a:extLst>
          </p:cNvPr>
          <p:cNvSpPr/>
          <p:nvPr/>
        </p:nvSpPr>
        <p:spPr>
          <a:xfrm>
            <a:off x="3763898" y="3393526"/>
            <a:ext cx="2565691" cy="1095930"/>
          </a:xfrm>
          <a:prstGeom prst="homePlate">
            <a:avLst>
              <a:gd name="adj" fmla="val 28873"/>
            </a:avLst>
          </a:prstGeom>
          <a:gradFill flip="none" rotWithShape="1">
            <a:gsLst>
              <a:gs pos="0">
                <a:srgbClr val="360472"/>
              </a:gs>
              <a:gs pos="100000">
                <a:srgbClr val="DDAA7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Pentagon 13">
            <a:extLst>
              <a:ext uri="{FF2B5EF4-FFF2-40B4-BE49-F238E27FC236}">
                <a16:creationId xmlns:a16="http://schemas.microsoft.com/office/drawing/2014/main" id="{5E7129A6-4A82-C59D-6D1A-1AC9559FB7A1}"/>
              </a:ext>
            </a:extLst>
          </p:cNvPr>
          <p:cNvSpPr/>
          <p:nvPr/>
        </p:nvSpPr>
        <p:spPr>
          <a:xfrm>
            <a:off x="3766065" y="4607710"/>
            <a:ext cx="2565691" cy="1095930"/>
          </a:xfrm>
          <a:prstGeom prst="homePlate">
            <a:avLst>
              <a:gd name="adj" fmla="val 28873"/>
            </a:avLst>
          </a:prstGeom>
          <a:gradFill flip="none" rotWithShape="1">
            <a:gsLst>
              <a:gs pos="0">
                <a:srgbClr val="360472"/>
              </a:gs>
              <a:gs pos="100000">
                <a:srgbClr val="DDAA7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1B5F3A-8CEE-48B0-9DC0-C3DA8E433E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3447" y="201370"/>
            <a:ext cx="953868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" altLang="en-US" sz="2600" b="1" dirty="0">
                <a:solidFill>
                  <a:srgbClr val="360472"/>
                </a:solidFill>
                <a:latin typeface="Proxima Nova Rg"/>
                <a:cs typeface="Arial"/>
              </a:rPr>
              <a:t>6 meses – Serie de intercambio significativo</a:t>
            </a:r>
            <a:endParaRPr lang="es-ES" altLang="en-US" sz="2600" b="1" u="none" strike="noStrike" cap="none" normalizeH="0" baseline="0" dirty="0">
              <a:ln>
                <a:noFill/>
              </a:ln>
              <a:solidFill>
                <a:srgbClr val="360472"/>
              </a:solidFill>
              <a:latin typeface="Proxima Nova Rg" panose="02000506030000020004" pitchFamily="50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3B8EB4-8DE9-BB0C-F1B3-B23B1CF1EAC8}"/>
              </a:ext>
            </a:extLst>
          </p:cNvPr>
          <p:cNvSpPr txBox="1"/>
          <p:nvPr/>
        </p:nvSpPr>
        <p:spPr>
          <a:xfrm>
            <a:off x="1775807" y="4160867"/>
            <a:ext cx="1674179" cy="38241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kern="0">
              <a:solidFill>
                <a:schemeClr val="bg1"/>
              </a:solidFill>
              <a:effectLst/>
              <a:latin typeface="Proxima Nova Rg" panose="02000506030000020004" pitchFamily="50" charset="0"/>
              <a:cs typeface="Calibri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DB532A-05B3-9BD3-8DE3-390E5A0F8565}"/>
              </a:ext>
            </a:extLst>
          </p:cNvPr>
          <p:cNvSpPr txBox="1"/>
          <p:nvPr/>
        </p:nvSpPr>
        <p:spPr>
          <a:xfrm>
            <a:off x="826933" y="4220912"/>
            <a:ext cx="2215301" cy="6787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s" b="1" kern="0" dirty="0">
                <a:solidFill>
                  <a:schemeClr val="bg1"/>
                </a:solidFill>
                <a:latin typeface="Proxima Nova Rg" panose="02000506030000020004" pitchFamily="50" charset="0"/>
              </a:rPr>
              <a:t>Sistemas integrales de cuidado</a:t>
            </a:r>
            <a:endParaRPr lang="en-US" b="1" kern="0" dirty="0">
              <a:solidFill>
                <a:schemeClr val="bg1"/>
              </a:solidFill>
              <a:effectLst/>
              <a:latin typeface="Proxima Nova Rg" panose="02000506030000020004" pitchFamily="50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D6BE7AF-7041-F5B5-F136-6A82DC13A973}"/>
              </a:ext>
            </a:extLst>
          </p:cNvPr>
          <p:cNvSpPr txBox="1"/>
          <p:nvPr/>
        </p:nvSpPr>
        <p:spPr>
          <a:xfrm>
            <a:off x="818810" y="5182208"/>
            <a:ext cx="2474577" cy="11224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s" sz="1600" b="1" kern="0" dirty="0">
                <a:solidFill>
                  <a:schemeClr val="bg1"/>
                </a:solidFill>
                <a:effectLst/>
                <a:latin typeface="Proxima Nova Rg" panose="02000506030000020004" pitchFamily="50" charset="0"/>
              </a:rPr>
              <a:t>Finanzas Públicas: políticas fiscales, sistemas tributarios y </a:t>
            </a:r>
            <a:r>
              <a:rPr lang="es" sz="1600" b="1" kern="0" dirty="0">
                <a:solidFill>
                  <a:schemeClr val="bg1"/>
                </a:solidFill>
                <a:latin typeface="Proxima Nova Rg" panose="02000506030000020004" pitchFamily="50" charset="0"/>
              </a:rPr>
              <a:t>OSG</a:t>
            </a:r>
            <a:endParaRPr lang="pt" sz="1600" b="1" kern="0" dirty="0">
              <a:solidFill>
                <a:schemeClr val="bg1"/>
              </a:solidFill>
              <a:effectLst/>
              <a:latin typeface="Proxima Nova Rg" panose="02000506030000020004" pitchFamily="50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E936F8D-B14A-71D2-EAAA-8D4EA0C79C7B}"/>
              </a:ext>
            </a:extLst>
          </p:cNvPr>
          <p:cNvSpPr txBox="1"/>
          <p:nvPr/>
        </p:nvSpPr>
        <p:spPr>
          <a:xfrm>
            <a:off x="3813338" y="2257062"/>
            <a:ext cx="2518418" cy="9548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s" b="1" kern="0" dirty="0">
                <a:solidFill>
                  <a:schemeClr val="bg1"/>
                </a:solidFill>
                <a:latin typeface="Proxima Nova Rg" panose="02000506030000020004" pitchFamily="50" charset="0"/>
              </a:rPr>
              <a:t>Modelos </a:t>
            </a:r>
            <a:r>
              <a:rPr lang="es" b="1" kern="0" dirty="0" err="1">
                <a:solidFill>
                  <a:schemeClr val="bg1"/>
                </a:solidFill>
                <a:latin typeface="Proxima Nova Rg" panose="02000506030000020004" pitchFamily="50" charset="0"/>
              </a:rPr>
              <a:t>macroeconómicos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s" b="1" kern="0" dirty="0">
                <a:solidFill>
                  <a:schemeClr val="bg1"/>
                </a:solidFill>
                <a:effectLst/>
                <a:latin typeface="Proxima Nova Rg" panose="02000506030000020004" pitchFamily="50" charset="0"/>
              </a:rPr>
              <a:t>(CGE)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FA38D7F-1650-0623-ECCC-61BE83DAFE94}"/>
              </a:ext>
            </a:extLst>
          </p:cNvPr>
          <p:cNvSpPr txBox="1"/>
          <p:nvPr/>
        </p:nvSpPr>
        <p:spPr>
          <a:xfrm>
            <a:off x="3813336" y="3560764"/>
            <a:ext cx="2466813" cy="6787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s" b="1" kern="0" dirty="0">
                <a:solidFill>
                  <a:schemeClr val="bg1"/>
                </a:solidFill>
                <a:latin typeface="Proxima Nova Rg" panose="02000506030000020004" pitchFamily="50" charset="0"/>
              </a:rPr>
              <a:t>Crisis y recuperación económica</a:t>
            </a:r>
            <a:endParaRPr lang="es" b="1" kern="0" dirty="0">
              <a:solidFill>
                <a:schemeClr val="bg1"/>
              </a:solidFill>
              <a:effectLst/>
              <a:latin typeface="Proxima Nova Rg" panose="02000506030000020004" pitchFamily="50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1BCD99A-1D6C-C078-F9D2-8AE828EC3600}"/>
              </a:ext>
            </a:extLst>
          </p:cNvPr>
          <p:cNvSpPr txBox="1"/>
          <p:nvPr/>
        </p:nvSpPr>
        <p:spPr>
          <a:xfrm>
            <a:off x="3785928" y="4775124"/>
            <a:ext cx="2681752" cy="9548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s" b="1" kern="0" dirty="0">
                <a:solidFill>
                  <a:schemeClr val="bg1"/>
                </a:solidFill>
                <a:latin typeface="Proxima Nova Rg" panose="02000506030000020004" pitchFamily="50" charset="0"/>
              </a:rPr>
              <a:t>Cambio climático y seguridad alimentaria</a:t>
            </a:r>
            <a:endParaRPr lang="en-US" b="1" kern="0" dirty="0">
              <a:solidFill>
                <a:schemeClr val="bg1"/>
              </a:solidFill>
              <a:effectLst/>
              <a:latin typeface="Proxima Nova Rg" panose="02000506030000020004" pitchFamily="50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81CC9C5-FC14-28A2-A645-A3155F701F38}"/>
              </a:ext>
            </a:extLst>
          </p:cNvPr>
          <p:cNvSpPr txBox="1"/>
          <p:nvPr/>
        </p:nvSpPr>
        <p:spPr>
          <a:xfrm>
            <a:off x="890500" y="3063351"/>
            <a:ext cx="2450936" cy="6691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s" b="1" kern="0" dirty="0">
                <a:solidFill>
                  <a:schemeClr val="bg1"/>
                </a:solidFill>
                <a:latin typeface="Proxima Nova Rg" panose="02000506030000020004" pitchFamily="50" charset="0"/>
              </a:rPr>
              <a:t>Empleo y </a:t>
            </a:r>
            <a:r>
              <a:rPr lang="es" b="1" kern="0" dirty="0">
                <a:solidFill>
                  <a:schemeClr val="bg1"/>
                </a:solidFill>
                <a:effectLst/>
                <a:latin typeface="Proxima Nova Rg" panose="02000506030000020004" pitchFamily="50" charset="0"/>
              </a:rPr>
              <a:t>mercado laboral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3FAB8F2-6202-FD37-6D30-54C5E7540B78}"/>
              </a:ext>
            </a:extLst>
          </p:cNvPr>
          <p:cNvSpPr txBox="1"/>
          <p:nvPr/>
        </p:nvSpPr>
        <p:spPr>
          <a:xfrm>
            <a:off x="840982" y="1866359"/>
            <a:ext cx="2215301" cy="6691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s" b="1" kern="0" dirty="0">
                <a:solidFill>
                  <a:schemeClr val="bg1"/>
                </a:solidFill>
                <a:latin typeface="Proxima Nova Rg" panose="02000506030000020004" pitchFamily="50" charset="0"/>
              </a:rPr>
              <a:t>Normas sociales </a:t>
            </a:r>
            <a:r>
              <a:rPr lang="es" b="1" kern="0" dirty="0">
                <a:solidFill>
                  <a:schemeClr val="bg1"/>
                </a:solidFill>
                <a:effectLst/>
                <a:latin typeface="Proxima Nova Rg" panose="02000506030000020004" pitchFamily="50" charset="0"/>
              </a:rPr>
              <a:t>y economía.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5E3790-A7E6-247B-9D2C-E119FE4F1258}"/>
              </a:ext>
            </a:extLst>
          </p:cNvPr>
          <p:cNvSpPr txBox="1"/>
          <p:nvPr/>
        </p:nvSpPr>
        <p:spPr>
          <a:xfrm>
            <a:off x="6369576" y="1386408"/>
            <a:ext cx="3954929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s" b="1" dirty="0">
                <a:solidFill>
                  <a:srgbClr val="DDAA7D"/>
                </a:solidFill>
                <a:latin typeface="Proxima Nova Rg"/>
              </a:rPr>
              <a:t>Alternativas de contabilidad nacional</a:t>
            </a:r>
            <a:endParaRPr lang="en-US" dirty="0">
              <a:solidFill>
                <a:srgbClr val="DDAA7D"/>
              </a:solidFill>
              <a:ea typeface="Calibri"/>
              <a:cs typeface="Calibri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964ED29-A7C1-02FA-7C13-B4BEF15BACA6}"/>
              </a:ext>
            </a:extLst>
          </p:cNvPr>
          <p:cNvSpPr txBox="1"/>
          <p:nvPr/>
        </p:nvSpPr>
        <p:spPr>
          <a:xfrm>
            <a:off x="6922184" y="1952727"/>
            <a:ext cx="3736920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s" b="1" dirty="0">
                <a:solidFill>
                  <a:srgbClr val="360472"/>
                </a:solidFill>
                <a:latin typeface="Proxima Nova Rg"/>
              </a:rPr>
              <a:t>Sesgos fiscales implícitos y explícitos</a:t>
            </a:r>
            <a:endParaRPr lang="en-US" b="1" dirty="0">
              <a:solidFill>
                <a:srgbClr val="360472"/>
              </a:solidFill>
              <a:latin typeface="Proxima Nova Rg" panose="02000506030000020004" pitchFamily="50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5151A8B-21B9-D9FC-07F5-4E98DD8B3CC3}"/>
              </a:ext>
            </a:extLst>
          </p:cNvPr>
          <p:cNvSpPr txBox="1"/>
          <p:nvPr/>
        </p:nvSpPr>
        <p:spPr>
          <a:xfrm>
            <a:off x="6531964" y="5471592"/>
            <a:ext cx="2803921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" b="1" dirty="0">
                <a:solidFill>
                  <a:srgbClr val="DDAA7D"/>
                </a:solidFill>
                <a:latin typeface="Proxima Nova Rg"/>
              </a:rPr>
              <a:t>Cadenas de valor agrícolas</a:t>
            </a:r>
            <a:endParaRPr lang="en-US" b="1" dirty="0">
              <a:solidFill>
                <a:srgbClr val="DDAA7D"/>
              </a:solidFill>
              <a:latin typeface="Proxima Nova Rg" panose="02000506030000020004" pitchFamily="50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59C6856-3840-34F4-E090-DE33A1C77804}"/>
              </a:ext>
            </a:extLst>
          </p:cNvPr>
          <p:cNvSpPr txBox="1"/>
          <p:nvPr/>
        </p:nvSpPr>
        <p:spPr>
          <a:xfrm>
            <a:off x="9034275" y="5330803"/>
            <a:ext cx="1641796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" b="1" dirty="0">
                <a:solidFill>
                  <a:srgbClr val="360472"/>
                </a:solidFill>
                <a:latin typeface="Proxima Nova Rg"/>
              </a:rPr>
              <a:t>Métodos de seguimiento y evaluación</a:t>
            </a:r>
            <a:endParaRPr lang="en-US" b="1" dirty="0">
              <a:solidFill>
                <a:srgbClr val="360472"/>
              </a:solidFill>
              <a:latin typeface="Proxima Nova Rg" panose="02000506030000020004" pitchFamily="50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E087B03-619D-279E-6688-A7691B8C752D}"/>
              </a:ext>
            </a:extLst>
          </p:cNvPr>
          <p:cNvSpPr txBox="1"/>
          <p:nvPr/>
        </p:nvSpPr>
        <p:spPr>
          <a:xfrm>
            <a:off x="6965892" y="2430958"/>
            <a:ext cx="2762295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" b="1" dirty="0">
                <a:solidFill>
                  <a:srgbClr val="DDAA7D"/>
                </a:solidFill>
                <a:latin typeface="Proxima Nova Rg"/>
              </a:rPr>
              <a:t>Presupuesto</a:t>
            </a:r>
            <a:endParaRPr lang="en-US" b="1" dirty="0">
              <a:solidFill>
                <a:srgbClr val="DDAA7D"/>
              </a:solidFill>
              <a:latin typeface="Proxima Nova Rg" panose="02000506030000020004" pitchFamily="50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6BC241C-4AB9-5A8F-AF9F-74446A77BF8D}"/>
              </a:ext>
            </a:extLst>
          </p:cNvPr>
          <p:cNvSpPr txBox="1"/>
          <p:nvPr/>
        </p:nvSpPr>
        <p:spPr>
          <a:xfrm>
            <a:off x="7051253" y="4006286"/>
            <a:ext cx="2762295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s" b="1" dirty="0">
                <a:solidFill>
                  <a:srgbClr val="360472"/>
                </a:solidFill>
                <a:latin typeface="Proxima Nova Rg"/>
              </a:rPr>
              <a:t>Estructura de las 3R (3+2)</a:t>
            </a:r>
            <a:endParaRPr lang="en-US" b="1" dirty="0">
              <a:solidFill>
                <a:srgbClr val="360472"/>
              </a:solidFill>
              <a:latin typeface="Proxima Nova Rg" panose="02000506030000020004" pitchFamily="50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78B4D62-AEE8-EBCA-4526-E0EFC667E2D2}"/>
              </a:ext>
            </a:extLst>
          </p:cNvPr>
          <p:cNvSpPr txBox="1"/>
          <p:nvPr/>
        </p:nvSpPr>
        <p:spPr>
          <a:xfrm>
            <a:off x="7647045" y="3617579"/>
            <a:ext cx="4396144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pt"/>
            </a:defPPr>
            <a:lvl1pPr>
              <a:defRPr b="1">
                <a:solidFill>
                  <a:srgbClr val="DDAA7D"/>
                </a:solidFill>
                <a:latin typeface="Proxima Nova Rg"/>
              </a:defRPr>
            </a:lvl1pPr>
          </a:lstStyle>
          <a:p>
            <a:r>
              <a:rPr lang="es" dirty="0"/>
              <a:t>Segregación laboral vertical y horizontal</a:t>
            </a:r>
            <a:endParaRPr lang="en-U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ABA8618-0C02-33F3-2B1E-5404F803A983}"/>
              </a:ext>
            </a:extLst>
          </p:cNvPr>
          <p:cNvSpPr txBox="1"/>
          <p:nvPr/>
        </p:nvSpPr>
        <p:spPr>
          <a:xfrm>
            <a:off x="8983629" y="4549130"/>
            <a:ext cx="2681752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es" b="1" dirty="0">
                <a:solidFill>
                  <a:srgbClr val="DDAA7D"/>
                </a:solidFill>
                <a:latin typeface="Proxima Nova Rg"/>
              </a:rPr>
              <a:t>Modelización de la oferta y la demanda agregadas</a:t>
            </a:r>
            <a:endParaRPr lang="en-US" b="1" dirty="0">
              <a:solidFill>
                <a:srgbClr val="DDAA7D"/>
              </a:solidFill>
              <a:latin typeface="Proxima Nova Rg" panose="02000506030000020004" pitchFamily="50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C3AD24B-7F36-90EF-C66D-5E6081ACE60A}"/>
              </a:ext>
            </a:extLst>
          </p:cNvPr>
          <p:cNvSpPr txBox="1"/>
          <p:nvPr/>
        </p:nvSpPr>
        <p:spPr>
          <a:xfrm>
            <a:off x="7022442" y="4817710"/>
            <a:ext cx="2000869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s" b="1" dirty="0">
                <a:solidFill>
                  <a:srgbClr val="360472"/>
                </a:solidFill>
                <a:latin typeface="Proxima Nova Rg"/>
              </a:rPr>
              <a:t>Incidencia fiscal</a:t>
            </a:r>
            <a:endParaRPr lang="en-US" b="1" dirty="0">
              <a:solidFill>
                <a:srgbClr val="360472"/>
              </a:solidFill>
              <a:latin typeface="Proxima Nova Rg" panose="02000506030000020004" pitchFamily="50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8948FAC-BDA4-7AD9-F3D8-800AE85656E4}"/>
              </a:ext>
            </a:extLst>
          </p:cNvPr>
          <p:cNvSpPr txBox="1"/>
          <p:nvPr/>
        </p:nvSpPr>
        <p:spPr>
          <a:xfrm>
            <a:off x="7782330" y="2941079"/>
            <a:ext cx="3661580" cy="646331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s" b="1" dirty="0">
                <a:solidFill>
                  <a:srgbClr val="360472"/>
                </a:solidFill>
                <a:latin typeface="Proxima Nova Rg"/>
              </a:rPr>
              <a:t>Método del costo de oportunidad</a:t>
            </a:r>
          </a:p>
          <a:p>
            <a:r>
              <a:rPr lang="es" b="1" dirty="0">
                <a:solidFill>
                  <a:srgbClr val="360472"/>
                </a:solidFill>
                <a:latin typeface="Proxima Nova Rg"/>
              </a:rPr>
              <a:t>para evaluar el cuidado</a:t>
            </a:r>
            <a:endParaRPr lang="en-US" b="1" dirty="0">
              <a:solidFill>
                <a:srgbClr val="360472"/>
              </a:solidFill>
              <a:latin typeface="Proxima Nova Rg" panose="02000506030000020004" pitchFamily="50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F0D924F-EE09-59EA-25BC-FD95B182856D}"/>
              </a:ext>
            </a:extLst>
          </p:cNvPr>
          <p:cNvSpPr txBox="1"/>
          <p:nvPr/>
        </p:nvSpPr>
        <p:spPr>
          <a:xfrm>
            <a:off x="8347040" y="6212255"/>
            <a:ext cx="329623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" b="1" dirty="0">
                <a:solidFill>
                  <a:srgbClr val="360472"/>
                </a:solidFill>
                <a:latin typeface="Proxima Nova Rg"/>
              </a:rPr>
              <a:t>Inversión extranjera directa</a:t>
            </a:r>
            <a:endParaRPr lang="en-US" b="1" dirty="0">
              <a:solidFill>
                <a:srgbClr val="360472"/>
              </a:solidFill>
              <a:latin typeface="Proxima Nova Rg" panose="02000506030000020004" pitchFamily="50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0FFA2A-C5EE-59F1-3CF6-DB361D5B3307}"/>
              </a:ext>
            </a:extLst>
          </p:cNvPr>
          <p:cNvSpPr txBox="1"/>
          <p:nvPr/>
        </p:nvSpPr>
        <p:spPr>
          <a:xfrm>
            <a:off x="630439" y="1129034"/>
            <a:ext cx="1236236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s" b="1">
                <a:solidFill>
                  <a:srgbClr val="360472"/>
                </a:solidFill>
                <a:latin typeface="Proxima Nova Rg"/>
              </a:rPr>
              <a:t>Módulos:</a:t>
            </a:r>
            <a:endParaRPr lang="en-US" b="1">
              <a:solidFill>
                <a:srgbClr val="360472"/>
              </a:solidFill>
              <a:latin typeface="Proxima Nova Rg" panose="02000506030000020004" pitchFamily="50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56E1DC6-66E9-D445-7DEE-E6198ACCBB2B}"/>
              </a:ext>
            </a:extLst>
          </p:cNvPr>
          <p:cNvSpPr txBox="1"/>
          <p:nvPr/>
        </p:nvSpPr>
        <p:spPr>
          <a:xfrm>
            <a:off x="6922184" y="900317"/>
            <a:ext cx="3062057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s" b="1" dirty="0">
                <a:solidFill>
                  <a:srgbClr val="360472"/>
                </a:solidFill>
                <a:latin typeface="Proxima Nova Rg"/>
              </a:rPr>
              <a:t>Ejemplos de discusiones:</a:t>
            </a:r>
            <a:endParaRPr lang="en-US" b="1" dirty="0">
              <a:solidFill>
                <a:srgbClr val="360472"/>
              </a:solidFill>
              <a:latin typeface="Proxima Nova Rg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1712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5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0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45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5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600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9" grpId="0" animBg="1"/>
      <p:bldP spid="10" grpId="0" animBg="1"/>
      <p:bldP spid="11" grpId="0" animBg="1"/>
      <p:bldP spid="14" grpId="0" animBg="1"/>
      <p:bldP spid="16" grpId="0"/>
      <p:bldP spid="24" grpId="0"/>
      <p:bldP spid="29" grpId="0"/>
      <p:bldP spid="34" grpId="0"/>
      <p:bldP spid="44" grpId="0"/>
      <p:bldP spid="17" grpId="0"/>
      <p:bldP spid="12" grpId="0"/>
      <p:bldP spid="3" grpId="0"/>
      <p:bldP spid="15" grpId="0"/>
      <p:bldP spid="19" grpId="0"/>
      <p:bldP spid="21" grpId="0"/>
      <p:bldP spid="26" grpId="0"/>
      <p:bldP spid="31" grpId="0"/>
      <p:bldP spid="33" grpId="0"/>
      <p:bldP spid="36" grpId="0"/>
      <p:bldP spid="40" grpId="0"/>
      <p:bldP spid="45" grpId="0"/>
      <p:bldP spid="2" grpId="0"/>
      <p:bldP spid="6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01A43C0-0748-B551-9F78-BB63584D09D8}"/>
              </a:ext>
            </a:extLst>
          </p:cNvPr>
          <p:cNvSpPr/>
          <p:nvPr/>
        </p:nvSpPr>
        <p:spPr>
          <a:xfrm>
            <a:off x="0" y="1805518"/>
            <a:ext cx="12192000" cy="2990274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28" name="Google Shape;828;p34"/>
          <p:cNvGrpSpPr/>
          <p:nvPr/>
        </p:nvGrpSpPr>
        <p:grpSpPr>
          <a:xfrm>
            <a:off x="7835238" y="2353380"/>
            <a:ext cx="3583776" cy="2712580"/>
            <a:chOff x="5797421" y="1523476"/>
            <a:chExt cx="2687832" cy="2034435"/>
          </a:xfrm>
        </p:grpSpPr>
        <p:sp>
          <p:nvSpPr>
            <p:cNvPr id="829" name="Google Shape;829;p34"/>
            <p:cNvSpPr/>
            <p:nvPr/>
          </p:nvSpPr>
          <p:spPr>
            <a:xfrm>
              <a:off x="6074183" y="2398044"/>
              <a:ext cx="1974968" cy="1041506"/>
            </a:xfrm>
            <a:custGeom>
              <a:avLst/>
              <a:gdLst/>
              <a:ahLst/>
              <a:cxnLst/>
              <a:rect l="l" t="t" r="r" b="b"/>
              <a:pathLst>
                <a:path w="46868" h="46868" extrusionOk="0">
                  <a:moveTo>
                    <a:pt x="2969" y="0"/>
                  </a:moveTo>
                  <a:cubicBezTo>
                    <a:pt x="1335" y="0"/>
                    <a:pt x="0" y="1335"/>
                    <a:pt x="0" y="2936"/>
                  </a:cubicBezTo>
                  <a:lnTo>
                    <a:pt x="0" y="43932"/>
                  </a:lnTo>
                  <a:cubicBezTo>
                    <a:pt x="0" y="45566"/>
                    <a:pt x="1335" y="46867"/>
                    <a:pt x="2969" y="46867"/>
                  </a:cubicBezTo>
                  <a:lnTo>
                    <a:pt x="43932" y="46867"/>
                  </a:lnTo>
                  <a:cubicBezTo>
                    <a:pt x="45566" y="46867"/>
                    <a:pt x="46867" y="45566"/>
                    <a:pt x="46867" y="43932"/>
                  </a:cubicBezTo>
                  <a:lnTo>
                    <a:pt x="46867" y="2936"/>
                  </a:lnTo>
                  <a:cubicBezTo>
                    <a:pt x="46867" y="1335"/>
                    <a:pt x="45566" y="0"/>
                    <a:pt x="439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243833" tIns="121900" rIns="243833" bIns="121900" anchor="ctr" anchorCtr="0">
              <a:noAutofit/>
            </a:bodyPr>
            <a:lstStyle/>
            <a:p>
              <a:pPr algn="ctr">
                <a:buClr>
                  <a:schemeClr val="dk1"/>
                </a:buClr>
                <a:buSzPts val="1100"/>
              </a:pPr>
              <a:r>
                <a:rPr lang="es" sz="15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Plan de implementación</a:t>
              </a:r>
            </a:p>
            <a:p>
              <a:pPr algn="ctr">
                <a:buClr>
                  <a:schemeClr val="dk1"/>
                </a:buClr>
                <a:buSzPts val="1100"/>
              </a:pPr>
              <a:r>
                <a:rPr lang="es" sz="15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(Economistas, expertas en género, sociedad civil, gobiernos).</a:t>
              </a:r>
              <a:endParaRPr sz="15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30" name="Google Shape;830;p34"/>
            <p:cNvSpPr/>
            <p:nvPr/>
          </p:nvSpPr>
          <p:spPr>
            <a:xfrm>
              <a:off x="5797421" y="2121282"/>
              <a:ext cx="2687832" cy="1436629"/>
            </a:xfrm>
            <a:custGeom>
              <a:avLst/>
              <a:gdLst/>
              <a:ahLst/>
              <a:cxnLst/>
              <a:rect l="l" t="t" r="r" b="b"/>
              <a:pathLst>
                <a:path w="69651" h="37228" extrusionOk="0">
                  <a:moveTo>
                    <a:pt x="7839" y="0"/>
                  </a:moveTo>
                  <a:cubicBezTo>
                    <a:pt x="3503" y="0"/>
                    <a:pt x="1" y="3503"/>
                    <a:pt x="1" y="7839"/>
                  </a:cubicBezTo>
                  <a:lnTo>
                    <a:pt x="1" y="24952"/>
                  </a:lnTo>
                  <a:lnTo>
                    <a:pt x="2903" y="27854"/>
                  </a:lnTo>
                  <a:lnTo>
                    <a:pt x="2903" y="7839"/>
                  </a:lnTo>
                  <a:cubicBezTo>
                    <a:pt x="2903" y="5138"/>
                    <a:pt x="5138" y="2903"/>
                    <a:pt x="7839" y="2903"/>
                  </a:cubicBezTo>
                  <a:lnTo>
                    <a:pt x="53372" y="2903"/>
                  </a:lnTo>
                  <a:cubicBezTo>
                    <a:pt x="56107" y="2903"/>
                    <a:pt x="58309" y="5138"/>
                    <a:pt x="58309" y="7839"/>
                  </a:cubicBezTo>
                  <a:lnTo>
                    <a:pt x="58309" y="29155"/>
                  </a:lnTo>
                  <a:lnTo>
                    <a:pt x="58309" y="31023"/>
                  </a:lnTo>
                  <a:lnTo>
                    <a:pt x="58309" y="32057"/>
                  </a:lnTo>
                  <a:lnTo>
                    <a:pt x="63012" y="32057"/>
                  </a:lnTo>
                  <a:lnTo>
                    <a:pt x="63012" y="37227"/>
                  </a:lnTo>
                  <a:lnTo>
                    <a:pt x="69650" y="30622"/>
                  </a:lnTo>
                  <a:lnTo>
                    <a:pt x="63012" y="23984"/>
                  </a:lnTo>
                  <a:lnTo>
                    <a:pt x="63012" y="29155"/>
                  </a:lnTo>
                  <a:lnTo>
                    <a:pt x="61244" y="29155"/>
                  </a:lnTo>
                  <a:lnTo>
                    <a:pt x="61244" y="7839"/>
                  </a:lnTo>
                  <a:cubicBezTo>
                    <a:pt x="61244" y="3503"/>
                    <a:pt x="57708" y="0"/>
                    <a:pt x="53372" y="0"/>
                  </a:cubicBezTo>
                  <a:close/>
                </a:path>
              </a:pathLst>
            </a:custGeom>
            <a:gradFill>
              <a:gsLst>
                <a:gs pos="25000">
                  <a:srgbClr val="551F75"/>
                </a:gs>
                <a:gs pos="100000">
                  <a:srgbClr val="E3B17D"/>
                </a:gs>
              </a:gsLst>
              <a:lin ang="0" scaled="1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31" name="Google Shape;831;p34"/>
            <p:cNvSpPr/>
            <p:nvPr/>
          </p:nvSpPr>
          <p:spPr>
            <a:xfrm>
              <a:off x="6704850" y="1523476"/>
              <a:ext cx="547291" cy="546616"/>
            </a:xfrm>
            <a:custGeom>
              <a:avLst/>
              <a:gdLst/>
              <a:ahLst/>
              <a:cxnLst/>
              <a:rect l="l" t="t" r="r" b="b"/>
              <a:pathLst>
                <a:path w="27554" h="27520" extrusionOk="0">
                  <a:moveTo>
                    <a:pt x="27553" y="13777"/>
                  </a:moveTo>
                  <a:cubicBezTo>
                    <a:pt x="27553" y="21349"/>
                    <a:pt x="21382" y="27520"/>
                    <a:pt x="13777" y="27520"/>
                  </a:cubicBezTo>
                  <a:cubicBezTo>
                    <a:pt x="6171" y="27520"/>
                    <a:pt x="0" y="21349"/>
                    <a:pt x="0" y="13777"/>
                  </a:cubicBezTo>
                  <a:cubicBezTo>
                    <a:pt x="0" y="6171"/>
                    <a:pt x="6171" y="0"/>
                    <a:pt x="13777" y="0"/>
                  </a:cubicBezTo>
                  <a:cubicBezTo>
                    <a:pt x="21382" y="0"/>
                    <a:pt x="27553" y="6171"/>
                    <a:pt x="27553" y="13777"/>
                  </a:cubicBezTo>
                  <a:close/>
                </a:path>
              </a:pathLst>
            </a:custGeom>
            <a:gradFill>
              <a:gsLst>
                <a:gs pos="25000">
                  <a:srgbClr val="551F75"/>
                </a:gs>
                <a:gs pos="100000">
                  <a:srgbClr val="E3B17D"/>
                </a:gs>
              </a:gsLst>
              <a:lin ang="0" scaled="1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s" sz="3333" b="1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3</a:t>
              </a:r>
              <a:endParaRPr sz="2400">
                <a:solidFill>
                  <a:schemeClr val="lt1"/>
                </a:solidFill>
              </a:endParaRPr>
            </a:p>
          </p:txBody>
        </p:sp>
      </p:grpSp>
      <p:grpSp>
        <p:nvGrpSpPr>
          <p:cNvPr id="824" name="Google Shape;824;p34"/>
          <p:cNvGrpSpPr/>
          <p:nvPr/>
        </p:nvGrpSpPr>
        <p:grpSpPr>
          <a:xfrm>
            <a:off x="4410340" y="2353379"/>
            <a:ext cx="3583776" cy="2782218"/>
            <a:chOff x="3228110" y="2398045"/>
            <a:chExt cx="2687832" cy="2086663"/>
          </a:xfrm>
        </p:grpSpPr>
        <p:sp>
          <p:nvSpPr>
            <p:cNvPr id="825" name="Google Shape;825;p34"/>
            <p:cNvSpPr/>
            <p:nvPr/>
          </p:nvSpPr>
          <p:spPr>
            <a:xfrm>
              <a:off x="3504872" y="3046806"/>
              <a:ext cx="1809910" cy="1159874"/>
            </a:xfrm>
            <a:custGeom>
              <a:avLst/>
              <a:gdLst/>
              <a:ahLst/>
              <a:cxnLst/>
              <a:rect l="l" t="t" r="r" b="b"/>
              <a:pathLst>
                <a:path w="46901" h="46868" extrusionOk="0">
                  <a:moveTo>
                    <a:pt x="2969" y="0"/>
                  </a:moveTo>
                  <a:cubicBezTo>
                    <a:pt x="1335" y="0"/>
                    <a:pt x="0" y="1335"/>
                    <a:pt x="0" y="2969"/>
                  </a:cubicBezTo>
                  <a:lnTo>
                    <a:pt x="0" y="43932"/>
                  </a:lnTo>
                  <a:cubicBezTo>
                    <a:pt x="0" y="45566"/>
                    <a:pt x="1335" y="46867"/>
                    <a:pt x="2969" y="46867"/>
                  </a:cubicBezTo>
                  <a:lnTo>
                    <a:pt x="43932" y="46867"/>
                  </a:lnTo>
                  <a:cubicBezTo>
                    <a:pt x="45566" y="46867"/>
                    <a:pt x="46901" y="45566"/>
                    <a:pt x="46901" y="43932"/>
                  </a:cubicBezTo>
                  <a:lnTo>
                    <a:pt x="46901" y="2969"/>
                  </a:lnTo>
                  <a:cubicBezTo>
                    <a:pt x="46901" y="1335"/>
                    <a:pt x="45566" y="0"/>
                    <a:pt x="439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243833" tIns="121900" rIns="365733" bIns="121900" anchor="ctr" anchorCtr="0">
              <a:noAutofit/>
            </a:bodyPr>
            <a:lstStyle/>
            <a:p>
              <a:pPr algn="ctr">
                <a:buClr>
                  <a:schemeClr val="dk1"/>
                </a:buClr>
                <a:buSzPts val="1100"/>
              </a:pPr>
              <a:r>
                <a:rPr lang="es" sz="16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Emparejamiento de economistas del PNUD con economistas feministas</a:t>
              </a:r>
            </a:p>
            <a:p>
              <a:pPr algn="ctr">
                <a:buClr>
                  <a:schemeClr val="dk1"/>
                </a:buClr>
                <a:buSzPts val="1100"/>
              </a:pPr>
              <a:r>
                <a:rPr lang="es" sz="1600" i="1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("co-pensadoras")</a:t>
              </a:r>
              <a:endParaRPr sz="1600" i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26" name="Google Shape;826;p34"/>
            <p:cNvSpPr/>
            <p:nvPr/>
          </p:nvSpPr>
          <p:spPr>
            <a:xfrm>
              <a:off x="3228110" y="3046806"/>
              <a:ext cx="2687832" cy="1437902"/>
            </a:xfrm>
            <a:custGeom>
              <a:avLst/>
              <a:gdLst/>
              <a:ahLst/>
              <a:cxnLst/>
              <a:rect l="l" t="t" r="r" b="b"/>
              <a:pathLst>
                <a:path w="69651" h="37261" extrusionOk="0">
                  <a:moveTo>
                    <a:pt x="63046" y="0"/>
                  </a:moveTo>
                  <a:lnTo>
                    <a:pt x="63046" y="5171"/>
                  </a:lnTo>
                  <a:lnTo>
                    <a:pt x="58342" y="5171"/>
                  </a:lnTo>
                  <a:lnTo>
                    <a:pt x="58342" y="6205"/>
                  </a:lnTo>
                  <a:lnTo>
                    <a:pt x="58342" y="8073"/>
                  </a:lnTo>
                  <a:lnTo>
                    <a:pt x="58342" y="29388"/>
                  </a:lnTo>
                  <a:cubicBezTo>
                    <a:pt x="58342" y="32123"/>
                    <a:pt x="56107" y="34325"/>
                    <a:pt x="53405" y="34325"/>
                  </a:cubicBezTo>
                  <a:lnTo>
                    <a:pt x="7873" y="34325"/>
                  </a:lnTo>
                  <a:cubicBezTo>
                    <a:pt x="5138" y="34325"/>
                    <a:pt x="2936" y="32123"/>
                    <a:pt x="2936" y="29388"/>
                  </a:cubicBezTo>
                  <a:lnTo>
                    <a:pt x="2936" y="9374"/>
                  </a:lnTo>
                  <a:lnTo>
                    <a:pt x="1" y="12276"/>
                  </a:lnTo>
                  <a:lnTo>
                    <a:pt x="1" y="29388"/>
                  </a:lnTo>
                  <a:cubicBezTo>
                    <a:pt x="1" y="33724"/>
                    <a:pt x="3536" y="37260"/>
                    <a:pt x="7873" y="37260"/>
                  </a:cubicBezTo>
                  <a:lnTo>
                    <a:pt x="53405" y="37260"/>
                  </a:lnTo>
                  <a:cubicBezTo>
                    <a:pt x="57742" y="37260"/>
                    <a:pt x="61244" y="33724"/>
                    <a:pt x="61244" y="29388"/>
                  </a:cubicBezTo>
                  <a:lnTo>
                    <a:pt x="61244" y="8073"/>
                  </a:lnTo>
                  <a:lnTo>
                    <a:pt x="63046" y="8073"/>
                  </a:lnTo>
                  <a:lnTo>
                    <a:pt x="63046" y="13243"/>
                  </a:lnTo>
                  <a:lnTo>
                    <a:pt x="69650" y="6638"/>
                  </a:lnTo>
                  <a:lnTo>
                    <a:pt x="63046" y="0"/>
                  </a:lnTo>
                  <a:close/>
                </a:path>
              </a:pathLst>
            </a:custGeom>
            <a:gradFill>
              <a:gsLst>
                <a:gs pos="25000">
                  <a:srgbClr val="551F75"/>
                </a:gs>
                <a:gs pos="100000">
                  <a:srgbClr val="E3B17D"/>
                </a:gs>
              </a:gsLst>
              <a:lin ang="0" scaled="1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27" name="Google Shape;827;p34"/>
            <p:cNvSpPr/>
            <p:nvPr/>
          </p:nvSpPr>
          <p:spPr>
            <a:xfrm>
              <a:off x="4136181" y="2398045"/>
              <a:ext cx="547291" cy="546636"/>
            </a:xfrm>
            <a:custGeom>
              <a:avLst/>
              <a:gdLst/>
              <a:ahLst/>
              <a:cxnLst/>
              <a:rect l="l" t="t" r="r" b="b"/>
              <a:pathLst>
                <a:path w="27554" h="27521" extrusionOk="0">
                  <a:moveTo>
                    <a:pt x="27553" y="13777"/>
                  </a:moveTo>
                  <a:cubicBezTo>
                    <a:pt x="27553" y="21349"/>
                    <a:pt x="21382" y="27520"/>
                    <a:pt x="13777" y="27520"/>
                  </a:cubicBezTo>
                  <a:cubicBezTo>
                    <a:pt x="6171" y="27520"/>
                    <a:pt x="0" y="21349"/>
                    <a:pt x="0" y="13777"/>
                  </a:cubicBezTo>
                  <a:cubicBezTo>
                    <a:pt x="0" y="6172"/>
                    <a:pt x="6171" y="1"/>
                    <a:pt x="13777" y="1"/>
                  </a:cubicBezTo>
                  <a:cubicBezTo>
                    <a:pt x="21382" y="1"/>
                    <a:pt x="27553" y="6172"/>
                    <a:pt x="27553" y="13777"/>
                  </a:cubicBezTo>
                  <a:close/>
                </a:path>
              </a:pathLst>
            </a:custGeom>
            <a:gradFill>
              <a:gsLst>
                <a:gs pos="25000">
                  <a:srgbClr val="551F75"/>
                </a:gs>
                <a:gs pos="100000">
                  <a:srgbClr val="E3B17D"/>
                </a:gs>
              </a:gsLst>
              <a:lin ang="0" scaled="1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s" sz="3333" b="1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2</a:t>
              </a:r>
              <a:endParaRPr sz="2400">
                <a:solidFill>
                  <a:schemeClr val="lt1"/>
                </a:solidFill>
              </a:endParaRPr>
            </a:p>
          </p:txBody>
        </p:sp>
      </p:grpSp>
      <p:grpSp>
        <p:nvGrpSpPr>
          <p:cNvPr id="820" name="Google Shape;820;p34"/>
          <p:cNvGrpSpPr/>
          <p:nvPr/>
        </p:nvGrpSpPr>
        <p:grpSpPr>
          <a:xfrm>
            <a:off x="983743" y="2353379"/>
            <a:ext cx="3585475" cy="2712582"/>
            <a:chOff x="658800" y="1523475"/>
            <a:chExt cx="2689106" cy="2034436"/>
          </a:xfrm>
        </p:grpSpPr>
        <p:sp>
          <p:nvSpPr>
            <p:cNvPr id="821" name="Google Shape;821;p34"/>
            <p:cNvSpPr/>
            <p:nvPr/>
          </p:nvSpPr>
          <p:spPr>
            <a:xfrm>
              <a:off x="936835" y="2398044"/>
              <a:ext cx="1808636" cy="1159867"/>
            </a:xfrm>
            <a:custGeom>
              <a:avLst/>
              <a:gdLst/>
              <a:ahLst/>
              <a:cxnLst/>
              <a:rect l="l" t="t" r="r" b="b"/>
              <a:pathLst>
                <a:path w="46868" h="46868" extrusionOk="0">
                  <a:moveTo>
                    <a:pt x="2936" y="0"/>
                  </a:moveTo>
                  <a:cubicBezTo>
                    <a:pt x="1302" y="0"/>
                    <a:pt x="1" y="1335"/>
                    <a:pt x="1" y="2936"/>
                  </a:cubicBezTo>
                  <a:lnTo>
                    <a:pt x="1" y="43932"/>
                  </a:lnTo>
                  <a:cubicBezTo>
                    <a:pt x="1" y="45566"/>
                    <a:pt x="1335" y="46867"/>
                    <a:pt x="2936" y="46867"/>
                  </a:cubicBezTo>
                  <a:lnTo>
                    <a:pt x="43932" y="46867"/>
                  </a:lnTo>
                  <a:cubicBezTo>
                    <a:pt x="45567" y="46867"/>
                    <a:pt x="46868" y="45566"/>
                    <a:pt x="46868" y="43932"/>
                  </a:cubicBezTo>
                  <a:lnTo>
                    <a:pt x="46868" y="2936"/>
                  </a:lnTo>
                  <a:cubicBezTo>
                    <a:pt x="46868" y="1335"/>
                    <a:pt x="45567" y="0"/>
                    <a:pt x="439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243833" tIns="121900" rIns="365733" bIns="121900" anchor="ctr" anchorCtr="0">
              <a:noAutofit/>
            </a:bodyPr>
            <a:lstStyle/>
            <a:p>
              <a:pPr algn="ctr">
                <a:buClr>
                  <a:schemeClr val="dk1"/>
                </a:buClr>
                <a:buSzPts val="1100"/>
              </a:pPr>
              <a:r>
                <a:rPr lang="es" sz="16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Convocatoria para enviar propuestas</a:t>
              </a:r>
              <a:endParaRPr sz="16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22" name="Google Shape;822;p34"/>
            <p:cNvSpPr/>
            <p:nvPr/>
          </p:nvSpPr>
          <p:spPr>
            <a:xfrm>
              <a:off x="658800" y="2121282"/>
              <a:ext cx="2689106" cy="1436629"/>
            </a:xfrm>
            <a:custGeom>
              <a:avLst/>
              <a:gdLst/>
              <a:ahLst/>
              <a:cxnLst/>
              <a:rect l="l" t="t" r="r" b="b"/>
              <a:pathLst>
                <a:path w="69684" h="37228" extrusionOk="0">
                  <a:moveTo>
                    <a:pt x="7873" y="0"/>
                  </a:moveTo>
                  <a:cubicBezTo>
                    <a:pt x="3537" y="0"/>
                    <a:pt x="1" y="3503"/>
                    <a:pt x="1" y="7839"/>
                  </a:cubicBezTo>
                  <a:lnTo>
                    <a:pt x="1" y="27887"/>
                  </a:lnTo>
                  <a:lnTo>
                    <a:pt x="2936" y="27854"/>
                  </a:lnTo>
                  <a:lnTo>
                    <a:pt x="2936" y="7839"/>
                  </a:lnTo>
                  <a:cubicBezTo>
                    <a:pt x="2936" y="5138"/>
                    <a:pt x="5138" y="2903"/>
                    <a:pt x="7873" y="2903"/>
                  </a:cubicBezTo>
                  <a:lnTo>
                    <a:pt x="53406" y="2903"/>
                  </a:lnTo>
                  <a:cubicBezTo>
                    <a:pt x="56141" y="2903"/>
                    <a:pt x="58342" y="5138"/>
                    <a:pt x="58342" y="7839"/>
                  </a:cubicBezTo>
                  <a:lnTo>
                    <a:pt x="58342" y="29155"/>
                  </a:lnTo>
                  <a:lnTo>
                    <a:pt x="58342" y="31023"/>
                  </a:lnTo>
                  <a:lnTo>
                    <a:pt x="58342" y="32057"/>
                  </a:lnTo>
                  <a:lnTo>
                    <a:pt x="63046" y="32057"/>
                  </a:lnTo>
                  <a:lnTo>
                    <a:pt x="63046" y="37227"/>
                  </a:lnTo>
                  <a:lnTo>
                    <a:pt x="69684" y="30622"/>
                  </a:lnTo>
                  <a:lnTo>
                    <a:pt x="63046" y="23984"/>
                  </a:lnTo>
                  <a:lnTo>
                    <a:pt x="63046" y="29155"/>
                  </a:lnTo>
                  <a:lnTo>
                    <a:pt x="61278" y="29155"/>
                  </a:lnTo>
                  <a:lnTo>
                    <a:pt x="61278" y="7839"/>
                  </a:lnTo>
                  <a:cubicBezTo>
                    <a:pt x="61278" y="3503"/>
                    <a:pt x="57742" y="0"/>
                    <a:pt x="53406" y="0"/>
                  </a:cubicBezTo>
                  <a:close/>
                </a:path>
              </a:pathLst>
            </a:custGeom>
            <a:gradFill>
              <a:gsLst>
                <a:gs pos="25000">
                  <a:srgbClr val="551F75"/>
                </a:gs>
                <a:gs pos="100000">
                  <a:srgbClr val="E3B17D"/>
                </a:gs>
              </a:gsLst>
              <a:lin ang="0" scaled="1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23" name="Google Shape;823;p34"/>
            <p:cNvSpPr/>
            <p:nvPr/>
          </p:nvSpPr>
          <p:spPr>
            <a:xfrm>
              <a:off x="1567500" y="1523475"/>
              <a:ext cx="547291" cy="546616"/>
            </a:xfrm>
            <a:custGeom>
              <a:avLst/>
              <a:gdLst/>
              <a:ahLst/>
              <a:cxnLst/>
              <a:rect l="l" t="t" r="r" b="b"/>
              <a:pathLst>
                <a:path w="27554" h="27520" extrusionOk="0">
                  <a:moveTo>
                    <a:pt x="27553" y="13777"/>
                  </a:moveTo>
                  <a:cubicBezTo>
                    <a:pt x="27553" y="21382"/>
                    <a:pt x="21382" y="27520"/>
                    <a:pt x="13777" y="27520"/>
                  </a:cubicBezTo>
                  <a:cubicBezTo>
                    <a:pt x="6171" y="27520"/>
                    <a:pt x="0" y="21382"/>
                    <a:pt x="0" y="13777"/>
                  </a:cubicBezTo>
                  <a:cubicBezTo>
                    <a:pt x="0" y="6171"/>
                    <a:pt x="6171" y="0"/>
                    <a:pt x="13777" y="0"/>
                  </a:cubicBezTo>
                  <a:cubicBezTo>
                    <a:pt x="21382" y="0"/>
                    <a:pt x="27553" y="6171"/>
                    <a:pt x="27553" y="13777"/>
                  </a:cubicBezTo>
                  <a:close/>
                </a:path>
              </a:pathLst>
            </a:custGeom>
            <a:gradFill>
              <a:gsLst>
                <a:gs pos="25000">
                  <a:srgbClr val="551F75"/>
                </a:gs>
                <a:gs pos="100000">
                  <a:srgbClr val="E3B17D"/>
                </a:gs>
              </a:gsLst>
              <a:lin ang="0" scaled="1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s" sz="3333" b="1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1</a:t>
              </a:r>
              <a:endParaRPr sz="3333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1DC57845-8D24-F7D3-AE83-5E1D9AD96659}"/>
              </a:ext>
            </a:extLst>
          </p:cNvPr>
          <p:cNvSpPr txBox="1"/>
          <p:nvPr/>
        </p:nvSpPr>
        <p:spPr>
          <a:xfrm>
            <a:off x="1739415" y="444739"/>
            <a:ext cx="8713169" cy="48192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" sz="2600" b="1" dirty="0">
                <a:solidFill>
                  <a:srgbClr val="360472"/>
                </a:solidFill>
                <a:latin typeface="Proxima Nova Rg"/>
                <a:ea typeface="DengXian"/>
                <a:cs typeface="Calibri"/>
              </a:rPr>
              <a:t>6 meses - Implementación en países</a:t>
            </a:r>
            <a:endParaRPr lang="en-US" sz="2600" dirty="0">
              <a:solidFill>
                <a:srgbClr val="360472"/>
              </a:solidFill>
              <a:effectLst/>
              <a:latin typeface="Proxima Nova Rg"/>
              <a:ea typeface="DengXian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296327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D440555-A2C9-F901-8FD9-2F57D107994B}"/>
              </a:ext>
            </a:extLst>
          </p:cNvPr>
          <p:cNvSpPr txBox="1"/>
          <p:nvPr/>
        </p:nvSpPr>
        <p:spPr>
          <a:xfrm>
            <a:off x="5179325" y="1613121"/>
            <a:ext cx="6027155" cy="3631763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square" lIns="91440" tIns="45720" rIns="91440" bIns="45720" rtlCol="0" anchor="ctr">
            <a:spAutoFit/>
          </a:bodyPr>
          <a:lstStyle/>
          <a:p>
            <a:r>
              <a:rPr lang="es" sz="2000" dirty="0">
                <a:solidFill>
                  <a:srgbClr val="360472"/>
                </a:solidFill>
                <a:latin typeface="Proxima Nova Rg" panose="02000506030000020004" pitchFamily="50" charset="0"/>
              </a:rPr>
              <a:t>El </a:t>
            </a:r>
            <a:r>
              <a:rPr lang="es" sz="2000" b="1" dirty="0">
                <a:solidFill>
                  <a:srgbClr val="EEA51F"/>
                </a:solidFill>
                <a:latin typeface="Proxima Nova Rg" panose="02000506030000020004" pitchFamily="50" charset="0"/>
              </a:rPr>
              <a:t>Informe Regional de Desarrollo Humano </a:t>
            </a:r>
            <a:r>
              <a:rPr lang="es" sz="2000" dirty="0">
                <a:solidFill>
                  <a:srgbClr val="360472"/>
                </a:solidFill>
                <a:latin typeface="Proxima Nova Rg" panose="02000506030000020004" pitchFamily="50" charset="0"/>
              </a:rPr>
              <a:t>para </a:t>
            </a:r>
            <a:r>
              <a:rPr lang="es" sz="2000" b="1" dirty="0">
                <a:solidFill>
                  <a:srgbClr val="EEA51F"/>
                </a:solidFill>
                <a:latin typeface="Proxima Nova Rg" panose="02000506030000020004" pitchFamily="50" charset="0"/>
              </a:rPr>
              <a:t>América Latina </a:t>
            </a:r>
            <a:r>
              <a:rPr lang="es" sz="2000" dirty="0">
                <a:solidFill>
                  <a:srgbClr val="360472"/>
                </a:solidFill>
                <a:latin typeface="Proxima Nova Rg" panose="02000506030000020004" pitchFamily="50" charset="0"/>
              </a:rPr>
              <a:t>2025</a:t>
            </a:r>
            <a:r>
              <a:rPr lang="es" sz="2000" dirty="0">
                <a:solidFill>
                  <a:srgbClr val="EEA51F"/>
                </a:solidFill>
                <a:latin typeface="Proxima Nova Rg" panose="02000506030000020004" pitchFamily="50" charset="0"/>
              </a:rPr>
              <a:t> </a:t>
            </a:r>
            <a:r>
              <a:rPr lang="es" sz="2000" dirty="0">
                <a:solidFill>
                  <a:srgbClr val="471975"/>
                </a:solidFill>
                <a:latin typeface="Proxima Nova Rg" panose="02000506030000020004" pitchFamily="50" charset="0"/>
              </a:rPr>
              <a:t>actualmente se está desarrollando. Se centra en la resiliencia.</a:t>
            </a:r>
          </a:p>
          <a:p>
            <a:endParaRPr lang="pt" sz="2000" dirty="0">
              <a:solidFill>
                <a:srgbClr val="471975"/>
              </a:solidFill>
              <a:latin typeface="Proxima Nova Rg" panose="02000506030000020004" pitchFamily="50" charset="0"/>
            </a:endParaRPr>
          </a:p>
          <a:p>
            <a:r>
              <a:rPr lang="es" sz="2000" dirty="0">
                <a:solidFill>
                  <a:srgbClr val="471975"/>
                </a:solidFill>
                <a:latin typeface="Proxima Nova Rg" panose="02000506030000020004" pitchFamily="50" charset="0"/>
              </a:rPr>
              <a:t>Para desarrollar resiliencia, se enfoca en:</a:t>
            </a:r>
          </a:p>
          <a:p>
            <a:endParaRPr lang="en-US" sz="2000" dirty="0">
              <a:solidFill>
                <a:srgbClr val="471975"/>
              </a:solidFill>
              <a:latin typeface="Proxima Nova Rg" panose="02000506030000020004" pitchFamily="50" charset="0"/>
            </a:endParaRPr>
          </a:p>
          <a:p>
            <a:pPr marL="342900" indent="-342900" algn="l">
              <a:buFont typeface="+mj-lt"/>
              <a:buAutoNum type="arabicPeriod"/>
            </a:pPr>
            <a:r>
              <a:rPr lang="es" sz="1800" b="0" i="0" u="none" strike="noStrike" baseline="0" dirty="0">
                <a:solidFill>
                  <a:srgbClr val="471975"/>
                </a:solidFill>
                <a:latin typeface="Proxima Nova Rg" panose="02000506030000020004" pitchFamily="50" charset="0"/>
              </a:rPr>
              <a:t>transformar las estructuras productivas.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s" sz="1800" b="0" i="0" u="none" strike="noStrike" baseline="0" dirty="0">
                <a:solidFill>
                  <a:srgbClr val="471975"/>
                </a:solidFill>
                <a:latin typeface="Proxima Nova Rg" panose="02000506030000020004" pitchFamily="50" charset="0"/>
              </a:rPr>
              <a:t>fortalecer la cohesión social y</a:t>
            </a:r>
          </a:p>
          <a:p>
            <a:pPr marL="342900" indent="-342900" algn="l">
              <a:buFont typeface="+mj-lt"/>
              <a:buAutoNum type="arabicPeriod"/>
            </a:pPr>
            <a:r>
              <a:rPr lang="es" sz="1800" b="0" i="0" u="none" strike="noStrike" baseline="0" dirty="0">
                <a:solidFill>
                  <a:srgbClr val="471975"/>
                </a:solidFill>
                <a:latin typeface="Proxima Nova Rg" panose="02000506030000020004" pitchFamily="50" charset="0"/>
              </a:rPr>
              <a:t>repensar la forma en que las sociedades distribuyen el riesgo.</a:t>
            </a:r>
          </a:p>
          <a:p>
            <a:pPr algn="l"/>
            <a:endParaRPr lang="en-US" dirty="0">
              <a:solidFill>
                <a:srgbClr val="360472"/>
              </a:solidFill>
              <a:latin typeface="Proxima Nova Rg" panose="02000506030000020004" pitchFamily="50" charset="0"/>
            </a:endParaRPr>
          </a:p>
          <a:p>
            <a:pPr algn="l"/>
            <a:endParaRPr lang="en-US" sz="2000" dirty="0">
              <a:solidFill>
                <a:srgbClr val="360472"/>
              </a:solidFill>
              <a:latin typeface="Proxima Nova Rg" panose="02000506030000020004" pitchFamily="50" charset="0"/>
            </a:endParaRPr>
          </a:p>
        </p:txBody>
      </p:sp>
      <p:pic>
        <p:nvPicPr>
          <p:cNvPr id="5122" name="Picture 2" descr="Latin America Silhouette Map Stock Illustration - Download Image Now - Latin  America, Map, South America - iStock">
            <a:extLst>
              <a:ext uri="{FF2B5EF4-FFF2-40B4-BE49-F238E27FC236}">
                <a16:creationId xmlns:a16="http://schemas.microsoft.com/office/drawing/2014/main" id="{AB028962-B7B6-B45E-56E9-F785A2605B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30" y="707390"/>
            <a:ext cx="4076700" cy="582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DC57845-8D24-F7D3-AE83-5E1D9AD96659}"/>
              </a:ext>
            </a:extLst>
          </p:cNvPr>
          <p:cNvSpPr txBox="1"/>
          <p:nvPr/>
        </p:nvSpPr>
        <p:spPr>
          <a:xfrm>
            <a:off x="1548096" y="600183"/>
            <a:ext cx="8713169" cy="4819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" sz="2600" b="1">
                <a:solidFill>
                  <a:srgbClr val="360472"/>
                </a:solidFill>
                <a:latin typeface="Proxima Nova Rg" panose="02000506030000020004" pitchFamily="50" charset="0"/>
                <a:ea typeface="DengXian" panose="02010600030101010101" pitchFamily="2" charset="-122"/>
                <a:cs typeface="Calibri" panose="020F0502020204030204" pitchFamily="34" charset="0"/>
              </a:rPr>
              <a:t>América Latina y el Caribe - Antes</a:t>
            </a:r>
            <a:endParaRPr lang="en-US" sz="2600">
              <a:solidFill>
                <a:srgbClr val="360472"/>
              </a:solidFill>
              <a:effectLst/>
              <a:latin typeface="Proxima Nova Rg" panose="02000506030000020004" pitchFamily="50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8" name="Picture 34" descr="A blue square with white text and a logo with a world map in the center&#10;&#10;Description automatically generated">
            <a:extLst>
              <a:ext uri="{FF2B5EF4-FFF2-40B4-BE49-F238E27FC236}">
                <a16:creationId xmlns:a16="http://schemas.microsoft.com/office/drawing/2014/main" id="{73B7AAC3-5F02-A874-19E9-694A9AD922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35782" y="225678"/>
            <a:ext cx="467264" cy="946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6205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D440555-A2C9-F901-8FD9-2F57D107994B}"/>
              </a:ext>
            </a:extLst>
          </p:cNvPr>
          <p:cNvSpPr txBox="1"/>
          <p:nvPr/>
        </p:nvSpPr>
        <p:spPr>
          <a:xfrm>
            <a:off x="5108205" y="1159469"/>
            <a:ext cx="6027155" cy="5478423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square" lIns="91440" tIns="45720" rIns="91440" bIns="45720" rtlCol="0" anchor="ctr">
            <a:spAutoFit/>
          </a:bodyPr>
          <a:lstStyle/>
          <a:p>
            <a:r>
              <a:rPr lang="es" sz="2000" dirty="0">
                <a:solidFill>
                  <a:srgbClr val="360472"/>
                </a:solidFill>
                <a:latin typeface="Proxima Nova Rg" panose="02000506030000020004" pitchFamily="50" charset="0"/>
              </a:rPr>
              <a:t>El </a:t>
            </a:r>
            <a:r>
              <a:rPr lang="es" sz="2000" b="1" dirty="0">
                <a:solidFill>
                  <a:srgbClr val="EEA51F"/>
                </a:solidFill>
                <a:latin typeface="Proxima Nova Rg" panose="02000506030000020004" pitchFamily="50" charset="0"/>
              </a:rPr>
              <a:t>Informe Regional de Desarrollo Humano </a:t>
            </a:r>
            <a:r>
              <a:rPr lang="es" sz="2000" dirty="0">
                <a:solidFill>
                  <a:srgbClr val="360472"/>
                </a:solidFill>
                <a:latin typeface="Proxima Nova Rg" panose="02000506030000020004" pitchFamily="50" charset="0"/>
              </a:rPr>
              <a:t>2025 incorpora consideraciones de igualdad de género en:</a:t>
            </a:r>
            <a:endParaRPr lang="en-US" sz="2000" dirty="0">
              <a:solidFill>
                <a:srgbClr val="471975"/>
              </a:solidFill>
              <a:latin typeface="Proxima Nova Rg" panose="02000506030000020004" pitchFamily="50" charset="0"/>
            </a:endParaRPr>
          </a:p>
          <a:p>
            <a:endParaRPr lang="en-US" sz="2000" dirty="0">
              <a:solidFill>
                <a:srgbClr val="471975"/>
              </a:solidFill>
              <a:latin typeface="Proxima Nova Rg" panose="02000506030000020004" pitchFamily="50" charset="0"/>
            </a:endParaRPr>
          </a:p>
          <a:p>
            <a:pPr algn="l"/>
            <a:r>
              <a:rPr lang="es" sz="1800" b="0" i="0" u="none" strike="noStrike" baseline="0" dirty="0">
                <a:solidFill>
                  <a:srgbClr val="471975"/>
                </a:solidFill>
                <a:latin typeface="Proxima Nova Rg" panose="02000506030000020004" pitchFamily="50" charset="0"/>
              </a:rPr>
              <a:t>( i ) transformar las estructuras productivas.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" dirty="0">
                <a:solidFill>
                  <a:srgbClr val="471975"/>
                </a:solidFill>
                <a:latin typeface="Proxima Nova Rg" panose="02000506030000020004" pitchFamily="50" charset="0"/>
              </a:rPr>
              <a:t>Construir sistemas de cuidados robustos.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" dirty="0">
                <a:solidFill>
                  <a:srgbClr val="471975"/>
                </a:solidFill>
                <a:latin typeface="Proxima Nova Rg" panose="02000506030000020004" pitchFamily="50" charset="0"/>
              </a:rPr>
              <a:t>Evaluación de las brechas de género en la digitalización de las economías.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b="0" i="0" u="none" strike="noStrike" baseline="0" dirty="0">
              <a:solidFill>
                <a:srgbClr val="471975"/>
              </a:solidFill>
              <a:latin typeface="Proxima Nova Rg" panose="02000506030000020004" pitchFamily="50" charset="0"/>
            </a:endParaRPr>
          </a:p>
          <a:p>
            <a:pPr algn="l"/>
            <a:r>
              <a:rPr lang="es" sz="1800" b="0" i="0" u="none" strike="noStrike" baseline="0" dirty="0">
                <a:solidFill>
                  <a:srgbClr val="471975"/>
                </a:solidFill>
                <a:latin typeface="Proxima Nova Rg" panose="02000506030000020004" pitchFamily="50" charset="0"/>
              </a:rPr>
              <a:t>(ii) reforzar la cohesión social.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" dirty="0">
                <a:solidFill>
                  <a:srgbClr val="471975"/>
                </a:solidFill>
                <a:latin typeface="Proxima Nova Rg" panose="02000506030000020004" pitchFamily="50" charset="0"/>
              </a:rPr>
              <a:t>Establecer una protección social sensible al género.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" b="0" i="0" u="none" strike="noStrike" baseline="0" dirty="0">
                <a:solidFill>
                  <a:srgbClr val="471975"/>
                </a:solidFill>
                <a:latin typeface="Proxima Nova Rg" panose="02000506030000020004" pitchFamily="50" charset="0"/>
              </a:rPr>
              <a:t>Evaluación de las diferencias de género en el bienestar y la salud mental.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b="0" i="0" u="none" strike="noStrike" baseline="0" dirty="0">
              <a:solidFill>
                <a:srgbClr val="471975"/>
              </a:solidFill>
              <a:latin typeface="Proxima Nova Rg" panose="02000506030000020004" pitchFamily="50" charset="0"/>
            </a:endParaRPr>
          </a:p>
          <a:p>
            <a:pPr algn="l"/>
            <a:r>
              <a:rPr lang="es" sz="1800" b="0" i="0" u="none" strike="noStrike" baseline="0" dirty="0">
                <a:solidFill>
                  <a:srgbClr val="471975"/>
                </a:solidFill>
                <a:latin typeface="Proxima Nova Rg" panose="02000506030000020004" pitchFamily="50" charset="0"/>
              </a:rPr>
              <a:t>(iii) repensar la forma en que las sociedades distribuyen el riesgo.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" dirty="0">
                <a:solidFill>
                  <a:srgbClr val="360472"/>
                </a:solidFill>
                <a:latin typeface="Proxima Nova Rg" panose="02000506030000020004" pitchFamily="50" charset="0"/>
              </a:rPr>
              <a:t>Evaluación de los sesgos de género en la IA y el papel de las normas sociales en la economía.</a:t>
            </a:r>
          </a:p>
        </p:txBody>
      </p:sp>
      <p:pic>
        <p:nvPicPr>
          <p:cNvPr id="5122" name="Picture 2" descr="Latin America Silhouette Map Stock Illustration - Download Image Now - Latin  America, Map, South America - iStock">
            <a:extLst>
              <a:ext uri="{FF2B5EF4-FFF2-40B4-BE49-F238E27FC236}">
                <a16:creationId xmlns:a16="http://schemas.microsoft.com/office/drawing/2014/main" id="{AB028962-B7B6-B45E-56E9-F785A2605B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30" y="707390"/>
            <a:ext cx="4076700" cy="582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4" descr="A blue square with white text and a logo with a world map in the center&#10;&#10;Description automatically generated">
            <a:extLst>
              <a:ext uri="{FF2B5EF4-FFF2-40B4-BE49-F238E27FC236}">
                <a16:creationId xmlns:a16="http://schemas.microsoft.com/office/drawing/2014/main" id="{73B7AAC3-5F02-A874-19E9-694A9AD922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35782" y="225678"/>
            <a:ext cx="467264" cy="94621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B071DEF-7989-0A12-5A75-9581437FC23E}"/>
              </a:ext>
            </a:extLst>
          </p:cNvPr>
          <p:cNvSpPr txBox="1"/>
          <p:nvPr/>
        </p:nvSpPr>
        <p:spPr>
          <a:xfrm>
            <a:off x="1700496" y="752583"/>
            <a:ext cx="8713169" cy="508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" sz="2600" b="1">
                <a:solidFill>
                  <a:srgbClr val="360472"/>
                </a:solidFill>
                <a:latin typeface="Proxima Nova Rg" panose="02000506030000020004" pitchFamily="50" charset="0"/>
                <a:ea typeface="DengXian" panose="02010600030101010101" pitchFamily="2" charset="-122"/>
                <a:cs typeface="Calibri" panose="020F0502020204030204" pitchFamily="34" charset="0"/>
              </a:rPr>
              <a:t>América Latina y el Caribe - Después</a:t>
            </a:r>
            <a:endParaRPr lang="en-US" sz="2600">
              <a:solidFill>
                <a:srgbClr val="360472"/>
              </a:solidFill>
              <a:effectLst/>
              <a:latin typeface="Proxima Nova Rg" panose="02000506030000020004" pitchFamily="50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4162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DC57845-8D24-F7D3-AE83-5E1D9AD96659}"/>
              </a:ext>
            </a:extLst>
          </p:cNvPr>
          <p:cNvSpPr txBox="1"/>
          <p:nvPr/>
        </p:nvSpPr>
        <p:spPr>
          <a:xfrm>
            <a:off x="1548096" y="600183"/>
            <a:ext cx="8713169" cy="4819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" sz="2600" b="1">
                <a:solidFill>
                  <a:srgbClr val="360472"/>
                </a:solidFill>
                <a:latin typeface="Proxima Nova Rg" panose="02000506030000020004" pitchFamily="50" charset="0"/>
                <a:ea typeface="DengXian" panose="02010600030101010101" pitchFamily="2" charset="-122"/>
                <a:cs typeface="Calibri" panose="020F0502020204030204" pitchFamily="34" charset="0"/>
              </a:rPr>
              <a:t>Otros ejemplos</a:t>
            </a:r>
            <a:endParaRPr lang="en-US" sz="2600">
              <a:solidFill>
                <a:srgbClr val="360472"/>
              </a:solidFill>
              <a:effectLst/>
              <a:latin typeface="Proxima Nova Rg" panose="02000506030000020004" pitchFamily="50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9" name="Picture 34" descr="A blue square with white text and a logo with a world map in the center&#10;&#10;Description automatically generated">
            <a:extLst>
              <a:ext uri="{FF2B5EF4-FFF2-40B4-BE49-F238E27FC236}">
                <a16:creationId xmlns:a16="http://schemas.microsoft.com/office/drawing/2014/main" id="{AF1482DF-D8B9-CE23-DC2D-20376C5EAD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35782" y="225678"/>
            <a:ext cx="467264" cy="94621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FB3A19D-957D-58ED-C1C7-74D79FFFD664}"/>
              </a:ext>
            </a:extLst>
          </p:cNvPr>
          <p:cNvSpPr txBox="1"/>
          <p:nvPr/>
        </p:nvSpPr>
        <p:spPr>
          <a:xfrm>
            <a:off x="587004" y="1596477"/>
            <a:ext cx="10629636" cy="4493538"/>
          </a:xfrm>
          <a:prstGeom prst="rect">
            <a:avLst/>
          </a:prstGeom>
          <a:noFill/>
          <a:ln w="28575">
            <a:noFill/>
          </a:ln>
        </p:spPr>
        <p:txBody>
          <a:bodyPr wrap="square" lIns="91440" tIns="45720" rIns="91440" bIns="45720" rtlCol="0" anchor="ctr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" sz="2200" dirty="0">
                <a:solidFill>
                  <a:srgbClr val="EEA51F"/>
                </a:solidFill>
                <a:latin typeface="Proxima Nova Rg"/>
              </a:rPr>
              <a:t>Ampliar los sistemas de cuidados </a:t>
            </a:r>
            <a:r>
              <a:rPr lang="es" sz="2200" dirty="0">
                <a:solidFill>
                  <a:srgbClr val="360472"/>
                </a:solidFill>
                <a:latin typeface="Proxima Nova Rg"/>
              </a:rPr>
              <a:t>mediante modelos macrocomputables de equilibrio general (Camboya), encuestas sobre uso del tiempo (Angola), planificación urbana (India) y planificación de políticas nacionales (El Salvador y Bután).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" sz="2200" dirty="0">
              <a:solidFill>
                <a:srgbClr val="360472"/>
              </a:solidFill>
              <a:latin typeface="Proxima Nova Rg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" sz="2200" dirty="0">
                <a:solidFill>
                  <a:srgbClr val="EEA51F"/>
                </a:solidFill>
                <a:latin typeface="Proxima Nova Rg"/>
              </a:rPr>
              <a:t>Llevar a cabo reformas de las finanzas públicas </a:t>
            </a:r>
            <a:r>
              <a:rPr lang="es" sz="2200" dirty="0">
                <a:solidFill>
                  <a:srgbClr val="360472"/>
                </a:solidFill>
                <a:latin typeface="Proxima Nova Rg"/>
              </a:rPr>
              <a:t>para la igualdad de género como parte </a:t>
            </a:r>
            <a:r>
              <a:rPr lang="es" sz="2200" dirty="0">
                <a:solidFill>
                  <a:srgbClr val="471975"/>
                </a:solidFill>
                <a:latin typeface="Proxima Nova Rg"/>
              </a:rPr>
              <a:t>del Plan Nacional de Crecimiento en Montenegro.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" sz="2200" dirty="0">
              <a:solidFill>
                <a:srgbClr val="471975"/>
              </a:solidFill>
              <a:latin typeface="Proxima Nova Rg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" sz="2200" dirty="0">
                <a:solidFill>
                  <a:srgbClr val="EEA51F"/>
                </a:solidFill>
                <a:latin typeface="Proxima Nova Rg"/>
              </a:rPr>
              <a:t>Evaluar cómo el elevado endeudamiento de los hogares </a:t>
            </a:r>
            <a:r>
              <a:rPr lang="es" sz="2200" dirty="0">
                <a:solidFill>
                  <a:srgbClr val="471975"/>
                </a:solidFill>
                <a:latin typeface="Proxima Nova Rg"/>
              </a:rPr>
              <a:t>afecta de manera diferente a mujeres y hombres en Sri Lanka.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" sz="2200" dirty="0">
              <a:solidFill>
                <a:srgbClr val="471975"/>
              </a:solidFill>
              <a:latin typeface="Proxima Nova Rg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" sz="2200" dirty="0">
                <a:solidFill>
                  <a:srgbClr val="EEA51F"/>
                </a:solidFill>
                <a:latin typeface="Proxima Nova Rg"/>
              </a:rPr>
              <a:t>Evaluación de sesgos fiscales y mejora de la elaboración de presupuestos con perspectiva de género </a:t>
            </a:r>
            <a:r>
              <a:rPr lang="es" sz="2200" dirty="0">
                <a:solidFill>
                  <a:srgbClr val="471975"/>
                </a:solidFill>
                <a:latin typeface="Proxima Nova Rg"/>
              </a:rPr>
              <a:t>en Tailandia.</a:t>
            </a:r>
          </a:p>
        </p:txBody>
      </p:sp>
    </p:spTree>
    <p:extLst>
      <p:ext uri="{BB962C8B-B14F-4D97-AF65-F5344CB8AC3E}">
        <p14:creationId xmlns:p14="http://schemas.microsoft.com/office/powerpoint/2010/main" val="21192182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lorful background with a yellow and blue center&#10;&#10;Description automatically generated with medium confidence">
            <a:extLst>
              <a:ext uri="{FF2B5EF4-FFF2-40B4-BE49-F238E27FC236}">
                <a16:creationId xmlns:a16="http://schemas.microsoft.com/office/drawing/2014/main" id="{7E840C55-86C6-0084-A260-0FE9A38DD0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8952" cy="6858000"/>
          </a:xfrm>
          <a:prstGeom prst="rect">
            <a:avLst/>
          </a:prstGeom>
        </p:spPr>
      </p:pic>
      <p:pic>
        <p:nvPicPr>
          <p:cNvPr id="4" name="Picture 3" descr="A picture containing drawing, clock&#10;&#10;Description automatically generated">
            <a:extLst>
              <a:ext uri="{FF2B5EF4-FFF2-40B4-BE49-F238E27FC236}">
                <a16:creationId xmlns:a16="http://schemas.microsoft.com/office/drawing/2014/main" id="{DFD2B1CF-6A20-0E5D-55C6-95ADFC12DFC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5542" y="2179503"/>
            <a:ext cx="1030933" cy="2096662"/>
          </a:xfrm>
          <a:prstGeom prst="rect">
            <a:avLst/>
          </a:prstGeom>
          <a:effectLst>
            <a:outerShdw blurRad="301249" dist="81843" dir="6360000" sx="101000" sy="101000" algn="tl" rotWithShape="0">
              <a:prstClr val="black">
                <a:alpha val="92771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74898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443;p36">
            <a:extLst>
              <a:ext uri="{FF2B5EF4-FFF2-40B4-BE49-F238E27FC236}">
                <a16:creationId xmlns:a16="http://schemas.microsoft.com/office/drawing/2014/main" id="{AF363D33-A46A-81D0-35D0-A154F5FB3C91}"/>
              </a:ext>
            </a:extLst>
          </p:cNvPr>
          <p:cNvSpPr/>
          <p:nvPr/>
        </p:nvSpPr>
        <p:spPr>
          <a:xfrm flipH="1">
            <a:off x="924559" y="2313205"/>
            <a:ext cx="6929118" cy="2573504"/>
          </a:xfrm>
          <a:custGeom>
            <a:avLst/>
            <a:gdLst/>
            <a:ahLst/>
            <a:cxnLst/>
            <a:rect l="l" t="t" r="r" b="b"/>
            <a:pathLst>
              <a:path w="70508" h="27026" extrusionOk="0">
                <a:moveTo>
                  <a:pt x="0" y="1"/>
                </a:moveTo>
                <a:lnTo>
                  <a:pt x="0" y="27026"/>
                </a:lnTo>
                <a:lnTo>
                  <a:pt x="56995" y="27026"/>
                </a:lnTo>
                <a:cubicBezTo>
                  <a:pt x="60738" y="27026"/>
                  <a:pt x="64117" y="25519"/>
                  <a:pt x="66559" y="23077"/>
                </a:cubicBezTo>
                <a:cubicBezTo>
                  <a:pt x="69001" y="20635"/>
                  <a:pt x="70508" y="17257"/>
                  <a:pt x="70508" y="13513"/>
                </a:cubicBezTo>
                <a:cubicBezTo>
                  <a:pt x="70508" y="6049"/>
                  <a:pt x="64459" y="1"/>
                  <a:pt x="56995" y="1"/>
                </a:cubicBezTo>
                <a:close/>
              </a:path>
            </a:pathLst>
          </a:custGeom>
          <a:gradFill flip="none" rotWithShape="1">
            <a:gsLst>
              <a:gs pos="34000">
                <a:srgbClr val="471975"/>
              </a:gs>
              <a:gs pos="100000">
                <a:srgbClr val="A45B83"/>
              </a:gs>
            </a:gsLst>
            <a:lin ang="108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Google Shape;2443;p36">
            <a:extLst>
              <a:ext uri="{FF2B5EF4-FFF2-40B4-BE49-F238E27FC236}">
                <a16:creationId xmlns:a16="http://schemas.microsoft.com/office/drawing/2014/main" id="{E91D7A44-31AA-430C-EF2A-02B9CC0DDC93}"/>
              </a:ext>
            </a:extLst>
          </p:cNvPr>
          <p:cNvSpPr/>
          <p:nvPr/>
        </p:nvSpPr>
        <p:spPr>
          <a:xfrm>
            <a:off x="7008550" y="1048636"/>
            <a:ext cx="4727187" cy="1516719"/>
          </a:xfrm>
          <a:custGeom>
            <a:avLst/>
            <a:gdLst/>
            <a:ahLst/>
            <a:cxnLst/>
            <a:rect l="l" t="t" r="r" b="b"/>
            <a:pathLst>
              <a:path w="70508" h="27026" extrusionOk="0">
                <a:moveTo>
                  <a:pt x="0" y="1"/>
                </a:moveTo>
                <a:lnTo>
                  <a:pt x="0" y="27026"/>
                </a:lnTo>
                <a:lnTo>
                  <a:pt x="56995" y="27026"/>
                </a:lnTo>
                <a:cubicBezTo>
                  <a:pt x="60738" y="27026"/>
                  <a:pt x="64117" y="25519"/>
                  <a:pt x="66559" y="23077"/>
                </a:cubicBezTo>
                <a:cubicBezTo>
                  <a:pt x="69001" y="20635"/>
                  <a:pt x="70508" y="17257"/>
                  <a:pt x="70508" y="13513"/>
                </a:cubicBezTo>
                <a:cubicBezTo>
                  <a:pt x="70508" y="6049"/>
                  <a:pt x="64459" y="1"/>
                  <a:pt x="56995" y="1"/>
                </a:cubicBezTo>
                <a:close/>
              </a:path>
            </a:pathLst>
          </a:custGeom>
          <a:gradFill flip="none" rotWithShape="1">
            <a:gsLst>
              <a:gs pos="71000">
                <a:srgbClr val="471975"/>
              </a:gs>
              <a:gs pos="100000">
                <a:srgbClr val="A45B83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A3C62A8-1CBA-6197-6984-FCD7B9D0B8AA}"/>
              </a:ext>
            </a:extLst>
          </p:cNvPr>
          <p:cNvSpPr txBox="1"/>
          <p:nvPr/>
        </p:nvSpPr>
        <p:spPr>
          <a:xfrm>
            <a:off x="7747722" y="1360720"/>
            <a:ext cx="3765710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" sz="2600" b="1" dirty="0">
                <a:solidFill>
                  <a:srgbClr val="EEA51F"/>
                </a:solidFill>
                <a:latin typeface="Proxima Nova Rg" panose="02000506030000020004" pitchFamily="50" charset="0"/>
                <a:ea typeface="Aptos" panose="020B0004020202020204" pitchFamily="34" charset="0"/>
              </a:rPr>
              <a:t>Políticas fiscales para la igualdad de género</a:t>
            </a:r>
            <a:endParaRPr lang="en-US" sz="2600" dirty="0">
              <a:solidFill>
                <a:schemeClr val="bg1"/>
              </a:solidFill>
              <a:latin typeface="Proxima Nova Rg" panose="02000506030000020004" pitchFamily="50" charset="0"/>
              <a:ea typeface="Aptos" panose="020B00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409E0E-E3B3-FD78-A86B-AAC07D571F05}"/>
              </a:ext>
            </a:extLst>
          </p:cNvPr>
          <p:cNvSpPr txBox="1"/>
          <p:nvPr/>
        </p:nvSpPr>
        <p:spPr>
          <a:xfrm>
            <a:off x="1676676" y="3115589"/>
            <a:ext cx="514324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" sz="5400" b="1" dirty="0">
                <a:solidFill>
                  <a:srgbClr val="EEA51F"/>
                </a:solidFill>
                <a:latin typeface="Proxima Nova Rg" panose="02000506030000020004" pitchFamily="50" charset="0"/>
                <a:ea typeface="Aptos" panose="020B0004020202020204" pitchFamily="34" charset="0"/>
              </a:rPr>
              <a:t>ECANOMICS</a:t>
            </a:r>
          </a:p>
        </p:txBody>
      </p:sp>
      <p:pic>
        <p:nvPicPr>
          <p:cNvPr id="1028" name="Picture 4" descr="UNDP | United Nations Development Programme">
            <a:extLst>
              <a:ext uri="{FF2B5EF4-FFF2-40B4-BE49-F238E27FC236}">
                <a16:creationId xmlns:a16="http://schemas.microsoft.com/office/drawing/2014/main" id="{43EF2AB7-77C7-F1B5-FCE3-FB9E848841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58" y="267215"/>
            <a:ext cx="1210402" cy="113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Google Shape;2443;p36">
            <a:extLst>
              <a:ext uri="{FF2B5EF4-FFF2-40B4-BE49-F238E27FC236}">
                <a16:creationId xmlns:a16="http://schemas.microsoft.com/office/drawing/2014/main" id="{885C1308-1B3C-4F7D-8D42-BF7ECBB700D3}"/>
              </a:ext>
            </a:extLst>
          </p:cNvPr>
          <p:cNvSpPr/>
          <p:nvPr/>
        </p:nvSpPr>
        <p:spPr>
          <a:xfrm>
            <a:off x="6999772" y="4488057"/>
            <a:ext cx="4727187" cy="1516719"/>
          </a:xfrm>
          <a:custGeom>
            <a:avLst/>
            <a:gdLst/>
            <a:ahLst/>
            <a:cxnLst/>
            <a:rect l="l" t="t" r="r" b="b"/>
            <a:pathLst>
              <a:path w="70508" h="27026" extrusionOk="0">
                <a:moveTo>
                  <a:pt x="0" y="1"/>
                </a:moveTo>
                <a:lnTo>
                  <a:pt x="0" y="27026"/>
                </a:lnTo>
                <a:lnTo>
                  <a:pt x="56995" y="27026"/>
                </a:lnTo>
                <a:cubicBezTo>
                  <a:pt x="60738" y="27026"/>
                  <a:pt x="64117" y="25519"/>
                  <a:pt x="66559" y="23077"/>
                </a:cubicBezTo>
                <a:cubicBezTo>
                  <a:pt x="69001" y="20635"/>
                  <a:pt x="70508" y="17257"/>
                  <a:pt x="70508" y="13513"/>
                </a:cubicBezTo>
                <a:cubicBezTo>
                  <a:pt x="70508" y="6049"/>
                  <a:pt x="64459" y="1"/>
                  <a:pt x="56995" y="1"/>
                </a:cubicBezTo>
                <a:close/>
              </a:path>
            </a:pathLst>
          </a:custGeom>
          <a:gradFill flip="none" rotWithShape="1">
            <a:gsLst>
              <a:gs pos="71000">
                <a:srgbClr val="471975"/>
              </a:gs>
              <a:gs pos="100000">
                <a:srgbClr val="A45B83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2443;p36">
            <a:extLst>
              <a:ext uri="{FF2B5EF4-FFF2-40B4-BE49-F238E27FC236}">
                <a16:creationId xmlns:a16="http://schemas.microsoft.com/office/drawing/2014/main" id="{0C48AE42-293F-4837-4BC3-B97A14B30A11}"/>
              </a:ext>
            </a:extLst>
          </p:cNvPr>
          <p:cNvSpPr/>
          <p:nvPr/>
        </p:nvSpPr>
        <p:spPr>
          <a:xfrm>
            <a:off x="6999772" y="2767149"/>
            <a:ext cx="4727187" cy="1516719"/>
          </a:xfrm>
          <a:custGeom>
            <a:avLst/>
            <a:gdLst/>
            <a:ahLst/>
            <a:cxnLst/>
            <a:rect l="l" t="t" r="r" b="b"/>
            <a:pathLst>
              <a:path w="70508" h="27026" extrusionOk="0">
                <a:moveTo>
                  <a:pt x="0" y="1"/>
                </a:moveTo>
                <a:lnTo>
                  <a:pt x="0" y="27026"/>
                </a:lnTo>
                <a:lnTo>
                  <a:pt x="56995" y="27026"/>
                </a:lnTo>
                <a:cubicBezTo>
                  <a:pt x="60738" y="27026"/>
                  <a:pt x="64117" y="25519"/>
                  <a:pt x="66559" y="23077"/>
                </a:cubicBezTo>
                <a:cubicBezTo>
                  <a:pt x="69001" y="20635"/>
                  <a:pt x="70508" y="17257"/>
                  <a:pt x="70508" y="13513"/>
                </a:cubicBezTo>
                <a:cubicBezTo>
                  <a:pt x="70508" y="6049"/>
                  <a:pt x="64459" y="1"/>
                  <a:pt x="56995" y="1"/>
                </a:cubicBezTo>
                <a:close/>
              </a:path>
            </a:pathLst>
          </a:custGeom>
          <a:gradFill flip="none" rotWithShape="1">
            <a:gsLst>
              <a:gs pos="71000">
                <a:srgbClr val="471975"/>
              </a:gs>
              <a:gs pos="100000">
                <a:srgbClr val="A45B83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F5632E-584A-FD8D-263B-B54889CFD488}"/>
              </a:ext>
            </a:extLst>
          </p:cNvPr>
          <p:cNvSpPr txBox="1"/>
          <p:nvPr/>
        </p:nvSpPr>
        <p:spPr>
          <a:xfrm>
            <a:off x="7572386" y="3115589"/>
            <a:ext cx="3765710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" sz="2600" b="1" dirty="0">
                <a:solidFill>
                  <a:srgbClr val="EEA51F"/>
                </a:solidFill>
                <a:latin typeface="Proxima Nova Rg" panose="02000506030000020004" pitchFamily="50" charset="0"/>
                <a:ea typeface="Aptos" panose="020B0004020202020204" pitchFamily="34" charset="0"/>
              </a:rPr>
              <a:t>Ampliación de los sistemas de cuidados</a:t>
            </a:r>
            <a:endParaRPr lang="en-US" sz="2600" dirty="0">
              <a:solidFill>
                <a:schemeClr val="bg1"/>
              </a:solidFill>
              <a:latin typeface="Proxima Nova Rg" panose="02000506030000020004" pitchFamily="50" charset="0"/>
              <a:ea typeface="Aptos" panose="020B00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691B8B-CDB4-664E-6200-258B3690BD61}"/>
              </a:ext>
            </a:extLst>
          </p:cNvPr>
          <p:cNvSpPr txBox="1"/>
          <p:nvPr/>
        </p:nvSpPr>
        <p:spPr>
          <a:xfrm>
            <a:off x="7572386" y="5000194"/>
            <a:ext cx="376571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" sz="2600" b="1">
                <a:solidFill>
                  <a:srgbClr val="EEA51F"/>
                </a:solidFill>
                <a:latin typeface="Proxima Nova Rg" panose="02000506030000020004" pitchFamily="50" charset="0"/>
                <a:ea typeface="Aptos" panose="020B0004020202020204" pitchFamily="34" charset="0"/>
              </a:rPr>
              <a:t>Investigación y datos</a:t>
            </a:r>
            <a:endParaRPr lang="en-US" sz="2600">
              <a:solidFill>
                <a:schemeClr val="bg1"/>
              </a:solidFill>
              <a:latin typeface="Proxima Nova Rg" panose="02000506030000020004" pitchFamily="50" charset="0"/>
              <a:ea typeface="Aptos" panose="020B00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4E7FE63-AF71-1F63-6AC9-FEB91F506E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7645" y="5872040"/>
            <a:ext cx="10339314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" altLang="en-US" sz="3200" i="1" dirty="0">
                <a:solidFill>
                  <a:srgbClr val="592476"/>
                </a:solidFill>
                <a:latin typeface="Proxima Nova Rg" panose="02000506030000020004" pitchFamily="50" charset="0"/>
                <a:cs typeface="Poppins" panose="00000500000000000000" pitchFamily="2" charset="0"/>
              </a:rPr>
              <a:t>Laboratorio de aprendizaje global sobre economía igualitaria al g</a:t>
            </a:r>
            <a:r>
              <a:rPr lang="es-ES" altLang="en-US" sz="3200" i="1" dirty="0" err="1">
                <a:solidFill>
                  <a:srgbClr val="592476"/>
                </a:solidFill>
                <a:latin typeface="Proxima Nova Rg" panose="02000506030000020004" pitchFamily="50" charset="0"/>
                <a:cs typeface="Poppins" panose="00000500000000000000" pitchFamily="2" charset="0"/>
              </a:rPr>
              <a:t>énero</a:t>
            </a:r>
            <a:endParaRPr lang="es" altLang="en-US" sz="3200" i="1" dirty="0">
              <a:solidFill>
                <a:srgbClr val="592476"/>
              </a:solidFill>
              <a:latin typeface="Proxima Nova Rg" panose="02000506030000020004" pitchFamily="50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6951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2E0C8C-2FC0-49DD-5C9C-C49E8A18D4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065369">
            <a:off x="6659751" y="384121"/>
            <a:ext cx="5189688" cy="525026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A7D5765-D075-BE06-C710-B01D95C67A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0923" y="251399"/>
            <a:ext cx="10330153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" sz="2800" b="1" i="0" u="none" strike="noStrike" kern="1200" cap="none" spc="0" normalizeH="0" baseline="0" noProof="0" dirty="0">
                <a:ln>
                  <a:noFill/>
                </a:ln>
                <a:solidFill>
                  <a:srgbClr val="360472"/>
                </a:solidFill>
                <a:effectLst/>
                <a:uLnTx/>
                <a:uFillTx/>
                <a:latin typeface="Proxima Nova Rg" panose="02000506030000020004" pitchFamily="2" charset="0"/>
                <a:ea typeface="+mn-ea"/>
                <a:cs typeface="Arial" panose="020B0604020202020204" pitchFamily="34" charset="0"/>
              </a:rPr>
              <a:t>EQUANOMICS: Políticas fiscales que trabajan por la igualdad de género</a:t>
            </a:r>
            <a:endParaRPr kumimoji="0" lang="es-E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36047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DengXian" panose="02010600030101010101" pitchFamily="2" charset="-122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902A83-CCA5-5E75-EF53-5DC6A4734399}"/>
              </a:ext>
            </a:extLst>
          </p:cNvPr>
          <p:cNvSpPr txBox="1"/>
          <p:nvPr/>
        </p:nvSpPr>
        <p:spPr>
          <a:xfrm>
            <a:off x="2250612" y="1368982"/>
            <a:ext cx="18165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" sz="2000" b="1" i="0" u="none" strike="noStrike" kern="1200" cap="none" spc="0" normalizeH="0" baseline="0" noProof="0" dirty="0">
                <a:ln>
                  <a:noFill/>
                </a:ln>
                <a:solidFill>
                  <a:srgbClr val="A45B83"/>
                </a:solidFill>
                <a:effectLst/>
                <a:uLnTx/>
                <a:uFillTx/>
                <a:latin typeface="Proxima Nova Rg" panose="02000506030000020004" pitchFamily="2" charset="0"/>
                <a:ea typeface="DengXian" panose="02010600030101010101" pitchFamily="2" charset="-122"/>
                <a:cs typeface="+mn-cs"/>
              </a:rPr>
              <a:t>El desafío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782EF7-2B54-6219-FC8B-FD6109711EB3}"/>
              </a:ext>
            </a:extLst>
          </p:cNvPr>
          <p:cNvSpPr txBox="1"/>
          <p:nvPr/>
        </p:nvSpPr>
        <p:spPr>
          <a:xfrm>
            <a:off x="7399985" y="1328368"/>
            <a:ext cx="35772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" sz="2000" b="1" i="0" u="none" strike="noStrike" kern="1200" cap="none" spc="0" normalizeH="0" baseline="0" noProof="0">
                <a:ln>
                  <a:noFill/>
                </a:ln>
                <a:solidFill>
                  <a:srgbClr val="A45B83"/>
                </a:solidFill>
                <a:effectLst/>
                <a:uLnTx/>
                <a:uFillTx/>
                <a:latin typeface="Proxima Nova Rg" panose="02000506030000020004" pitchFamily="2" charset="0"/>
                <a:ea typeface="DengXian" panose="02010600030101010101" pitchFamily="2" charset="-122"/>
                <a:cs typeface="+mn-cs"/>
              </a:rPr>
              <a:t>la oportunidad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556383-D18E-1D76-1D2D-2749FA51E72C}"/>
              </a:ext>
            </a:extLst>
          </p:cNvPr>
          <p:cNvSpPr txBox="1"/>
          <p:nvPr/>
        </p:nvSpPr>
        <p:spPr>
          <a:xfrm>
            <a:off x="7146444" y="2397154"/>
            <a:ext cx="210815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oxima Nova Rg" panose="02000506030000020004" pitchFamily="2" charset="0"/>
                <a:ea typeface="DengXian" panose="02010600030101010101" pitchFamily="2" charset="-122"/>
                <a:cs typeface="+mn-cs"/>
              </a:rPr>
              <a:t>13.5</a:t>
            </a:r>
            <a:r>
              <a:rPr kumimoji="0" lang="e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oxima Nova Rg" panose="02000506030000020004" pitchFamily="2" charset="0"/>
                <a:ea typeface="DengXian" panose="02010600030101010101" pitchFamily="2" charset="-122"/>
                <a:cs typeface="+mn-cs"/>
              </a:rPr>
              <a:t> </a:t>
            </a:r>
            <a:r>
              <a:rPr kumimoji="0" lang="e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oxima Nova Rg" panose="02000506030000020004" pitchFamily="2" charset="0"/>
                <a:ea typeface="DengXian" panose="02010600030101010101" pitchFamily="2" charset="-122"/>
                <a:cs typeface="+mn-cs"/>
              </a:rPr>
              <a:t>billones</a:t>
            </a:r>
            <a:r>
              <a:rPr kumimoji="0" lang="e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oxima Nova Rg" panose="02000506030000020004" pitchFamily="2" charset="0"/>
                <a:ea typeface="DengXian" panose="02010600030101010101" pitchFamily="2" charset="-122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oxima Nova Rg" panose="02000506030000020004" pitchFamily="2" charset="0"/>
                <a:ea typeface="DengXian" panose="02010600030101010101" pitchFamily="2" charset="-122"/>
                <a:cs typeface="+mn-cs"/>
              </a:rPr>
              <a:t>USD en ingresos fiscales globales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D8AF21F-BFEC-B3ED-1EC1-D5947351EE29}"/>
              </a:ext>
            </a:extLst>
          </p:cNvPr>
          <p:cNvSpPr txBox="1"/>
          <p:nvPr/>
        </p:nvSpPr>
        <p:spPr>
          <a:xfrm>
            <a:off x="9571819" y="2494909"/>
            <a:ext cx="201058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oxima Nova Rg" panose="02000506030000020004" pitchFamily="2" charset="0"/>
                <a:ea typeface="DengXian" panose="02010600030101010101" pitchFamily="2" charset="-122"/>
                <a:cs typeface="+mn-cs"/>
              </a:rPr>
              <a:t>33.5</a:t>
            </a:r>
            <a:r>
              <a:rPr kumimoji="0" lang="e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oxima Nova Rg" panose="02000506030000020004" pitchFamily="2" charset="0"/>
                <a:ea typeface="DengXian" panose="02010600030101010101" pitchFamily="2" charset="-122"/>
                <a:cs typeface="+mn-cs"/>
              </a:rPr>
              <a:t> </a:t>
            </a:r>
            <a:r>
              <a:rPr kumimoji="0" lang="e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oxima Nova Rg" panose="02000506030000020004" pitchFamily="2" charset="0"/>
                <a:ea typeface="DengXian" panose="02010600030101010101" pitchFamily="2" charset="-122"/>
                <a:cs typeface="+mn-cs"/>
              </a:rPr>
              <a:t>billones</a:t>
            </a:r>
            <a:r>
              <a:rPr kumimoji="0" lang="e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oxima Nova Rg" panose="02000506030000020004" pitchFamily="2" charset="0"/>
                <a:ea typeface="DengXian" panose="02010600030101010101" pitchFamily="2" charset="-122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oxima Nova Rg" panose="02000506030000020004" pitchFamily="2" charset="0"/>
                <a:ea typeface="DengXian" panose="02010600030101010101" pitchFamily="2" charset="-122"/>
                <a:cs typeface="+mn-cs"/>
              </a:rPr>
              <a:t>USD en presupuestos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oxima Nova Rg" panose="02000506030000020004" pitchFamily="2" charset="0"/>
                <a:ea typeface="DengXian" panose="02010600030101010101" pitchFamily="2" charset="-122"/>
                <a:cs typeface="+mn-cs"/>
              </a:rPr>
              <a:t>públicos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4D63C10-978F-B04A-3F32-6E987E482D8D}"/>
              </a:ext>
            </a:extLst>
          </p:cNvPr>
          <p:cNvSpPr txBox="1"/>
          <p:nvPr/>
        </p:nvSpPr>
        <p:spPr>
          <a:xfrm>
            <a:off x="8200519" y="3974785"/>
            <a:ext cx="1575659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oxima Nova Rg" panose="02000506030000020004" pitchFamily="2" charset="0"/>
                <a:ea typeface="DengXian" panose="02010600030101010101" pitchFamily="2" charset="-122"/>
                <a:cs typeface="+mn-cs"/>
              </a:rPr>
              <a:t>Los cambios en la política fiscal pueden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oxima Nova Rg" panose="02000506030000020004" pitchFamily="2" charset="0"/>
                <a:ea typeface="DengXian" panose="02010600030101010101" pitchFamily="2" charset="-122"/>
                <a:cs typeface="+mn-cs"/>
              </a:rPr>
              <a:t>conducir hacia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oxima Nova Rg" panose="02000506030000020004" pitchFamily="2" charset="0"/>
                <a:ea typeface="DengXian" panose="02010600030101010101" pitchFamily="2" charset="-122"/>
                <a:cs typeface="+mn-cs"/>
              </a:rPr>
              <a:t>igualdad de género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oxima Nova Rg" panose="02000506030000020004" pitchFamily="2" charset="0"/>
                <a:ea typeface="DengXian" panose="02010600030101010101" pitchFamily="2" charset="-122"/>
                <a:cs typeface="+mn-cs"/>
              </a:rPr>
              <a:t>economía</a:t>
            </a:r>
          </a:p>
        </p:txBody>
      </p:sp>
      <p:pic>
        <p:nvPicPr>
          <p:cNvPr id="2" name="Picture 34" descr="A blue square with white text and a logo with a world map in the center&#10;&#10;Description automatically generated">
            <a:extLst>
              <a:ext uri="{FF2B5EF4-FFF2-40B4-BE49-F238E27FC236}">
                <a16:creationId xmlns:a16="http://schemas.microsoft.com/office/drawing/2014/main" id="{5EEA8B9F-3907-5794-ED12-63B91A7937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35782" y="225678"/>
            <a:ext cx="467264" cy="94621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96D1768-94B6-1F68-6063-A050C1DA8DDA}"/>
              </a:ext>
            </a:extLst>
          </p:cNvPr>
          <p:cNvSpPr txBox="1"/>
          <p:nvPr/>
        </p:nvSpPr>
        <p:spPr>
          <a:xfrm>
            <a:off x="930923" y="2319427"/>
            <a:ext cx="496042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" b="1" dirty="0">
                <a:solidFill>
                  <a:srgbClr val="5C3385"/>
                </a:solidFill>
                <a:latin typeface="Proxima Nova Rg" panose="02000506030000020004" pitchFamily="50" charset="0"/>
                <a:ea typeface="Aptos" panose="020B0004020202020204" pitchFamily="34" charset="0"/>
              </a:rPr>
              <a:t>Objetivos macroeconómicos desconectados de los objetivos de desarrollo.</a:t>
            </a:r>
            <a:endParaRPr lang="en-US" b="1" dirty="0">
              <a:solidFill>
                <a:srgbClr val="5C3385"/>
              </a:solidFill>
              <a:latin typeface="Proxima Nova Rg" panose="02000506030000020004" pitchFamily="50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1" name="Google Shape;568;p27">
            <a:extLst>
              <a:ext uri="{FF2B5EF4-FFF2-40B4-BE49-F238E27FC236}">
                <a16:creationId xmlns:a16="http://schemas.microsoft.com/office/drawing/2014/main" id="{A2B4AAC7-DDC4-3009-F236-DC0DE25034C1}"/>
              </a:ext>
            </a:extLst>
          </p:cNvPr>
          <p:cNvSpPr txBox="1"/>
          <p:nvPr/>
        </p:nvSpPr>
        <p:spPr>
          <a:xfrm>
            <a:off x="930924" y="3347110"/>
            <a:ext cx="4637888" cy="942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" b="1" dirty="0">
                <a:solidFill>
                  <a:srgbClr val="5C3385"/>
                </a:solidFill>
                <a:latin typeface="Proxima Nova Rg" panose="02000506030000020004" pitchFamily="50" charset="0"/>
                <a:ea typeface="Fira Sans Extra Condensed Medium"/>
                <a:cs typeface="Fira Sans Extra Condensed Medium"/>
                <a:sym typeface="Fira Sans Extra Condensed Medium"/>
              </a:rPr>
              <a:t>Las mujeres están subsidiando la economía en el actual contexto de endeudamiento.</a:t>
            </a:r>
            <a:endParaRPr lang="en-US" b="1" dirty="0">
              <a:solidFill>
                <a:srgbClr val="5C3385"/>
              </a:solidFill>
              <a:latin typeface="Proxima Nova Rg" panose="02000506030000020004" pitchFamily="50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4" name="Google Shape;568;p27">
            <a:extLst>
              <a:ext uri="{FF2B5EF4-FFF2-40B4-BE49-F238E27FC236}">
                <a16:creationId xmlns:a16="http://schemas.microsoft.com/office/drawing/2014/main" id="{E5ACF608-B6C9-33CD-74BA-0B42CE9B129A}"/>
              </a:ext>
            </a:extLst>
          </p:cNvPr>
          <p:cNvSpPr txBox="1"/>
          <p:nvPr/>
        </p:nvSpPr>
        <p:spPr>
          <a:xfrm>
            <a:off x="930923" y="4670937"/>
            <a:ext cx="5165077" cy="772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just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" b="1" dirty="0">
                <a:solidFill>
                  <a:srgbClr val="5C3385"/>
                </a:solidFill>
                <a:latin typeface="Proxima Nova Rg" panose="02000506030000020004" pitchFamily="50" charset="0"/>
                <a:ea typeface="Fira Sans Extra Condensed Medium"/>
                <a:cs typeface="Fira Sans Extra Condensed Medium"/>
                <a:sym typeface="Fira Sans Extra Condensed Medium"/>
              </a:rPr>
              <a:t>Pocos países han monitoreado el impacto de sus impuestos y gasto en la igualdad de género.</a:t>
            </a:r>
            <a:endParaRPr b="1" dirty="0">
              <a:solidFill>
                <a:srgbClr val="5C3385"/>
              </a:solidFill>
              <a:latin typeface="Proxima Nova Rg" panose="02000506030000020004" pitchFamily="50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</p:spTree>
    <p:extLst>
      <p:ext uri="{BB962C8B-B14F-4D97-AF65-F5344CB8AC3E}">
        <p14:creationId xmlns:p14="http://schemas.microsoft.com/office/powerpoint/2010/main" val="1958934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  <p:bldP spid="9" grpId="0"/>
      <p:bldP spid="11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A7D5765-D075-BE06-C710-B01D95C67A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0923" y="152459"/>
            <a:ext cx="10330153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" sz="2800" b="1" i="0" u="none" strike="noStrike" kern="1200" cap="none" spc="0" normalizeH="0" baseline="0" noProof="0" dirty="0">
                <a:ln>
                  <a:noFill/>
                </a:ln>
                <a:solidFill>
                  <a:srgbClr val="471975"/>
                </a:solidFill>
                <a:effectLst/>
                <a:uLnTx/>
                <a:uFillTx/>
                <a:latin typeface="Proxima Nova Rg" panose="02000506030000020004" pitchFamily="50" charset="0"/>
                <a:cs typeface="Arial" panose="020B0604020202020204" pitchFamily="34" charset="0"/>
              </a:rPr>
              <a:t>EQUANOMICS </a:t>
            </a:r>
            <a:r>
              <a:rPr kumimoji="0" lang="es" sz="2800" b="1" i="0" u="none" strike="noStrike" kern="1200" cap="none" spc="0" normalizeH="0" baseline="0" noProof="0" dirty="0">
                <a:ln>
                  <a:noFill/>
                </a:ln>
                <a:solidFill>
                  <a:srgbClr val="360472"/>
                </a:solidFill>
                <a:effectLst/>
                <a:uLnTx/>
                <a:uFillTx/>
                <a:latin typeface="Proxima Nova Rg" panose="02000506030000020004" pitchFamily="50" charset="0"/>
                <a:cs typeface="Arial" panose="020B0604020202020204" pitchFamily="34" charset="0"/>
              </a:rPr>
              <a:t>: Políticas fiscales que trabajan por la igualdad de género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A45B83"/>
                </a:solidFill>
                <a:uLnTx/>
                <a:uFillTx/>
                <a:latin typeface="Proxima Nova Rg" panose="02000506030000020004" pitchFamily="50" charset="0"/>
                <a:ea typeface="DengXian" panose="02010600030101010101" pitchFamily="2" charset="-122"/>
                <a:cs typeface="Arial" panose="020B0604020202020204" pitchFamily="34" charset="0"/>
              </a:rPr>
              <a:t>¿Qué queremos transformar?</a:t>
            </a:r>
            <a:endParaRPr kumimoji="0" lang="es-ES" altLang="en-US" sz="2400" b="1" i="1" u="none" strike="noStrike" kern="1200" cap="none" spc="0" normalizeH="0" baseline="0" noProof="0" dirty="0">
              <a:ln>
                <a:noFill/>
              </a:ln>
              <a:solidFill>
                <a:srgbClr val="A45B83"/>
              </a:solidFill>
              <a:uLnTx/>
              <a:uFillTx/>
              <a:latin typeface="Proxima Nova Rg" panose="02000506030000020004" pitchFamily="50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2" name="Picture 34" descr="A blue square with white text and a logo with a world map in the center&#10;&#10;Description automatically generated">
            <a:extLst>
              <a:ext uri="{FF2B5EF4-FFF2-40B4-BE49-F238E27FC236}">
                <a16:creationId xmlns:a16="http://schemas.microsoft.com/office/drawing/2014/main" id="{5EEA8B9F-3907-5794-ED12-63B91A7937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35782" y="225678"/>
            <a:ext cx="467264" cy="94621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4ACD5CA-6DCC-D409-F76A-AF85B2EA6223}"/>
              </a:ext>
            </a:extLst>
          </p:cNvPr>
          <p:cNvSpPr/>
          <p:nvPr/>
        </p:nvSpPr>
        <p:spPr>
          <a:xfrm>
            <a:off x="336332" y="2066783"/>
            <a:ext cx="11329754" cy="4418099"/>
          </a:xfrm>
          <a:prstGeom prst="rect">
            <a:avLst/>
          </a:prstGeom>
          <a:noFill/>
          <a:ln w="38100">
            <a:solidFill>
              <a:srgbClr val="47197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roxima Nova Rg" panose="02000506030000020004" pitchFamily="50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3DE171-B999-AB9B-4370-DA18FC00F715}"/>
              </a:ext>
            </a:extLst>
          </p:cNvPr>
          <p:cNvSpPr txBox="1"/>
          <p:nvPr/>
        </p:nvSpPr>
        <p:spPr>
          <a:xfrm>
            <a:off x="1586989" y="2567672"/>
            <a:ext cx="946337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s" sz="2400" b="1" dirty="0">
                <a:solidFill>
                  <a:srgbClr val="471975"/>
                </a:solidFill>
                <a:latin typeface="Proxima Nova Rg" panose="02000506030000020004" pitchFamily="50" charset="0"/>
                <a:ea typeface="Fira Sans Extra Condensed Medium"/>
                <a:cs typeface="Fira Sans Extra Condensed Medium"/>
                <a:sym typeface="Fira Sans Extra Condensed Medium"/>
              </a:rPr>
              <a:t>LA POLÍTICA FISCAL PUEDE:</a:t>
            </a:r>
          </a:p>
          <a:p>
            <a:pPr lvl="0"/>
            <a:endParaRPr lang="es-ES" sz="2400" b="1" dirty="0">
              <a:solidFill>
                <a:srgbClr val="471975"/>
              </a:solidFill>
              <a:latin typeface="Proxima Nova Rg" panose="02000506030000020004" pitchFamily="50" charset="0"/>
              <a:ea typeface="Fira Sans Extra Condensed Medium"/>
              <a:cs typeface="Fira Sans Extra Condensed Medium"/>
              <a:sym typeface="Fira Sans Extra Condensed Medium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s" sz="2400" b="1" dirty="0">
                <a:solidFill>
                  <a:srgbClr val="471975"/>
                </a:solidFill>
                <a:latin typeface="Proxima Nova Rg" panose="02000506030000020004" pitchFamily="50" charset="0"/>
                <a:ea typeface="Fira Sans Extra Condensed Medium"/>
                <a:cs typeface="Fira Sans Extra Condensed Medium"/>
                <a:sym typeface="Fira Sans Extra Condensed Medium"/>
              </a:rPr>
              <a:t>Reducir la brecha de género en la pobreza (incidencia fiscal).</a:t>
            </a:r>
          </a:p>
          <a:p>
            <a:pPr marL="342900" lvl="0" indent="-342900">
              <a:buFont typeface="+mj-lt"/>
              <a:buAutoNum type="arabicPeriod"/>
            </a:pPr>
            <a:endParaRPr lang="es-ES" sz="2400" b="1" dirty="0">
              <a:solidFill>
                <a:srgbClr val="471975"/>
              </a:solidFill>
              <a:latin typeface="Proxima Nova Rg" panose="02000506030000020004" pitchFamily="50" charset="0"/>
              <a:ea typeface="Fira Sans Extra Condensed Medium"/>
              <a:cs typeface="Fira Sans Extra Condensed Medium"/>
              <a:sym typeface="Fira Sans Extra Condensed Medium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s" sz="2400" b="1" dirty="0">
                <a:solidFill>
                  <a:srgbClr val="471975"/>
                </a:solidFill>
                <a:latin typeface="Proxima Nova Rg" panose="02000506030000020004" pitchFamily="50" charset="0"/>
                <a:ea typeface="Fira Sans Extra Condensed Medium"/>
                <a:cs typeface="Fira Sans Extra Condensed Medium"/>
                <a:sym typeface="Fira Sans Extra Condensed Medium"/>
              </a:rPr>
              <a:t>Eliminar los prejuicios y la discriminación en la economía (reformas tributarias y presupuestarias).</a:t>
            </a:r>
          </a:p>
          <a:p>
            <a:pPr marL="342900" lvl="0" indent="-342900">
              <a:buFont typeface="+mj-lt"/>
              <a:buAutoNum type="arabicPeriod"/>
            </a:pPr>
            <a:endParaRPr lang="en-US" sz="2400" b="1" dirty="0">
              <a:solidFill>
                <a:srgbClr val="471975"/>
              </a:solidFill>
              <a:latin typeface="Proxima Nova Rg" panose="02000506030000020004" pitchFamily="50" charset="0"/>
              <a:ea typeface="Fira Sans Extra Condensed Medium"/>
              <a:cs typeface="Fira Sans Extra Condensed Medium"/>
              <a:sym typeface="Fira Sans Extra Condensed Medium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s" sz="2400" b="1" dirty="0">
                <a:solidFill>
                  <a:srgbClr val="471975"/>
                </a:solidFill>
                <a:latin typeface="Proxima Nova Rg" panose="02000506030000020004" pitchFamily="50" charset="0"/>
                <a:ea typeface="Fira Sans Extra Condensed Medium"/>
                <a:cs typeface="Fira Sans Extra Condensed Medium"/>
                <a:sym typeface="Fira Sans Extra Condensed Medium"/>
              </a:rPr>
              <a:t>Avanzar y alinear las finanzas para la igualdad de género (ampliar el espacio fiscal, revisar el presupuesto y la deuda).</a:t>
            </a:r>
          </a:p>
        </p:txBody>
      </p:sp>
    </p:spTree>
    <p:extLst>
      <p:ext uri="{BB962C8B-B14F-4D97-AF65-F5344CB8AC3E}">
        <p14:creationId xmlns:p14="http://schemas.microsoft.com/office/powerpoint/2010/main" val="2225529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8C489F-CC57-934B-7760-0E774616B5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844B5CF-56AC-03E8-B885-9A19EDAA675C}"/>
              </a:ext>
            </a:extLst>
          </p:cNvPr>
          <p:cNvSpPr/>
          <p:nvPr/>
        </p:nvSpPr>
        <p:spPr>
          <a:xfrm flipV="1">
            <a:off x="947762" y="3905893"/>
            <a:ext cx="2756181" cy="48097"/>
          </a:xfrm>
          <a:prstGeom prst="rect">
            <a:avLst/>
          </a:prstGeom>
          <a:solidFill>
            <a:srgbClr val="EEA5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roxima Nova Rg" panose="02000506030000020004" pitchFamily="50" charset="0"/>
            </a:endParaRPr>
          </a:p>
        </p:txBody>
      </p:sp>
      <p:pic>
        <p:nvPicPr>
          <p:cNvPr id="5" name="Picture 4" descr="A picture containing screenshot, purple, triangle, design&#10;&#10;Description automatically generated">
            <a:extLst>
              <a:ext uri="{FF2B5EF4-FFF2-40B4-BE49-F238E27FC236}">
                <a16:creationId xmlns:a16="http://schemas.microsoft.com/office/drawing/2014/main" id="{46652303-0EA4-9157-1FE3-6785927265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842"/>
          <a:stretch/>
        </p:blipFill>
        <p:spPr>
          <a:xfrm rot="1036160">
            <a:off x="2634611" y="898675"/>
            <a:ext cx="6858000" cy="529152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1BFA848-7E63-E10F-A9F4-F55609B97E41}"/>
              </a:ext>
            </a:extLst>
          </p:cNvPr>
          <p:cNvSpPr txBox="1"/>
          <p:nvPr/>
        </p:nvSpPr>
        <p:spPr>
          <a:xfrm>
            <a:off x="947762" y="2794559"/>
            <a:ext cx="336916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" sz="2400" b="1" dirty="0">
                <a:solidFill>
                  <a:srgbClr val="EEA5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xima Nova Rg" panose="02000506030000020004" pitchFamily="50" charset="0"/>
                <a:cs typeface="Poppins" panose="00000500000000000000" pitchFamily="2" charset="0"/>
              </a:rPr>
              <a:t>GOBERNANZA E INSTITUCIONES</a:t>
            </a:r>
            <a:endParaRPr lang="en-US" sz="2400" b="1" dirty="0">
              <a:solidFill>
                <a:srgbClr val="EEA51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oxima Nova Rg" panose="02000506030000020004" pitchFamily="50" charset="0"/>
              <a:cs typeface="Poppins" panose="000005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6E1690D-9E61-76F0-E554-BF3705980DED}"/>
              </a:ext>
            </a:extLst>
          </p:cNvPr>
          <p:cNvSpPr txBox="1"/>
          <p:nvPr/>
        </p:nvSpPr>
        <p:spPr>
          <a:xfrm>
            <a:off x="924534" y="4330849"/>
            <a:ext cx="243871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" sz="2400" b="1" dirty="0">
                <a:solidFill>
                  <a:srgbClr val="EEA5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xima Nova Rg" panose="02000506030000020004" pitchFamily="50" charset="0"/>
                <a:cs typeface="Poppins" panose="00000500000000000000" pitchFamily="2" charset="0"/>
              </a:rPr>
              <a:t>POLÍTICAS FISCALES</a:t>
            </a:r>
            <a:endParaRPr lang="en-US" sz="2400" b="1" dirty="0">
              <a:solidFill>
                <a:srgbClr val="EEA51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oxima Nova Rg" panose="02000506030000020004" pitchFamily="50" charset="0"/>
              <a:cs typeface="Poppins" panose="000005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4C99ED-916E-3E9B-FE47-D8D2CE1FE917}"/>
              </a:ext>
            </a:extLst>
          </p:cNvPr>
          <p:cNvSpPr txBox="1"/>
          <p:nvPr/>
        </p:nvSpPr>
        <p:spPr>
          <a:xfrm>
            <a:off x="4048557" y="4329208"/>
            <a:ext cx="149011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" sz="1400" b="1" dirty="0">
                <a:solidFill>
                  <a:schemeClr val="bg1"/>
                </a:solidFill>
                <a:latin typeface="Proxima Nova Rg" panose="02000506030000020004" pitchFamily="50" charset="0"/>
              </a:rPr>
              <a:t>Ingresos (reformas fiscales, instrumentos de deuda)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3E6F47C-2C8F-804F-F973-43D9F8170F2F}"/>
              </a:ext>
            </a:extLst>
          </p:cNvPr>
          <p:cNvSpPr txBox="1"/>
          <p:nvPr/>
        </p:nvSpPr>
        <p:spPr>
          <a:xfrm>
            <a:off x="5813091" y="4267653"/>
            <a:ext cx="1743331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" sz="1400" b="1" dirty="0">
                <a:solidFill>
                  <a:schemeClr val="bg1"/>
                </a:solidFill>
                <a:latin typeface="Proxima Nova Rg" panose="02000506030000020004" pitchFamily="50" charset="0"/>
              </a:rPr>
              <a:t>Gasto (presupuestación sensible al género y gestión de las finanzas públicas)</a:t>
            </a:r>
          </a:p>
          <a:p>
            <a:pPr algn="ctr"/>
            <a:endParaRPr lang="en-US" sz="1400" b="1" dirty="0">
              <a:solidFill>
                <a:schemeClr val="bg1"/>
              </a:solidFill>
              <a:latin typeface="Proxima Nova Rg" panose="02000506030000020004" pitchFamily="50" charset="0"/>
            </a:endParaRPr>
          </a:p>
          <a:p>
            <a:pPr algn="ctr"/>
            <a:endParaRPr lang="en-US" sz="1400" b="1" dirty="0">
              <a:solidFill>
                <a:schemeClr val="bg1"/>
              </a:solidFill>
              <a:latin typeface="Proxima Nova Rg" panose="02000506030000020004" pitchFamily="50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C3D4B1F-8B20-0FFF-C974-8F00E07DDDFC}"/>
              </a:ext>
            </a:extLst>
          </p:cNvPr>
          <p:cNvSpPr txBox="1"/>
          <p:nvPr/>
        </p:nvSpPr>
        <p:spPr>
          <a:xfrm>
            <a:off x="5117575" y="2678948"/>
            <a:ext cx="1689809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" sz="1400" b="1" dirty="0">
                <a:solidFill>
                  <a:schemeClr val="bg1"/>
                </a:solidFill>
                <a:latin typeface="Proxima Nova Rg" panose="02000506030000020004" pitchFamily="50" charset="0"/>
                <a:cs typeface="Poppins" panose="00000500000000000000" pitchFamily="2" charset="0"/>
              </a:rPr>
              <a:t>Consenso político, formación y cooperación institucional</a:t>
            </a:r>
          </a:p>
          <a:p>
            <a:pPr algn="ctr"/>
            <a:r>
              <a:rPr lang="es" sz="1400" b="1" dirty="0">
                <a:solidFill>
                  <a:schemeClr val="bg1"/>
                </a:solidFill>
                <a:latin typeface="Proxima Nova Rg" panose="02000506030000020004" pitchFamily="50" charset="0"/>
                <a:cs typeface="Poppins" panose="00000500000000000000" pitchFamily="2" charset="0"/>
              </a:rPr>
              <a:t>reformas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F1B2877-98D8-59B9-EA0B-86E0261359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7644" y="81352"/>
            <a:ext cx="1060935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" altLang="en-US" sz="3000" b="1" dirty="0">
                <a:solidFill>
                  <a:srgbClr val="471975"/>
                </a:solidFill>
                <a:latin typeface="Proxima Nova Rg" panose="02000506030000020004" pitchFamily="50" charset="0"/>
                <a:cs typeface="Poppins" panose="00000500000000000000" pitchFamily="2" charset="0"/>
              </a:rPr>
              <a:t>EQUANOMICS: Políticas fiscales que trabajan por la igualdad de género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" altLang="en-US" sz="2400" b="1" i="1" dirty="0">
                <a:solidFill>
                  <a:srgbClr val="A45B83"/>
                </a:solidFill>
                <a:latin typeface="Proxima Nova Rg" panose="02000506030000020004" pitchFamily="50" charset="0"/>
                <a:cs typeface="Poppins" panose="00000500000000000000" pitchFamily="2" charset="0"/>
              </a:rPr>
              <a:t>Enfoque/Áreas de enfoque</a:t>
            </a:r>
          </a:p>
        </p:txBody>
      </p:sp>
      <p:sp>
        <p:nvSpPr>
          <p:cNvPr id="10" name="Right Bracket 9">
            <a:extLst>
              <a:ext uri="{FF2B5EF4-FFF2-40B4-BE49-F238E27FC236}">
                <a16:creationId xmlns:a16="http://schemas.microsoft.com/office/drawing/2014/main" id="{C659E097-0E86-1AB7-26E9-B2ADF46D790E}"/>
              </a:ext>
            </a:extLst>
          </p:cNvPr>
          <p:cNvSpPr/>
          <p:nvPr/>
        </p:nvSpPr>
        <p:spPr>
          <a:xfrm>
            <a:off x="7942931" y="1480237"/>
            <a:ext cx="684698" cy="4339757"/>
          </a:xfrm>
          <a:prstGeom prst="rightBracket">
            <a:avLst/>
          </a:prstGeom>
          <a:ln w="57150">
            <a:solidFill>
              <a:srgbClr val="3E0A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Proxima Nova Rg" panose="02000506030000020004" pitchFamily="50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BBDD04-4969-19C3-894C-D147404F8BE9}"/>
              </a:ext>
            </a:extLst>
          </p:cNvPr>
          <p:cNvSpPr txBox="1"/>
          <p:nvPr/>
        </p:nvSpPr>
        <p:spPr>
          <a:xfrm>
            <a:off x="3485408" y="6147758"/>
            <a:ext cx="639869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" sz="2000" b="1" dirty="0">
                <a:solidFill>
                  <a:srgbClr val="4719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xima Nova Rg" panose="02000506030000020004" pitchFamily="50" charset="0"/>
                <a:cs typeface="Poppins" panose="00000500000000000000" pitchFamily="2" charset="0"/>
              </a:rPr>
              <a:t>Marcos financieros nacionales integrados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B770FF8-B7B8-19FA-C284-CC89352327BD}"/>
              </a:ext>
            </a:extLst>
          </p:cNvPr>
          <p:cNvSpPr txBox="1"/>
          <p:nvPr/>
        </p:nvSpPr>
        <p:spPr>
          <a:xfrm>
            <a:off x="8739953" y="2080215"/>
            <a:ext cx="3253581" cy="38625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s" sz="1400" dirty="0">
                <a:latin typeface="Proxima Nova Rg" panose="02000506030000020004" pitchFamily="50" charset="0"/>
                <a:ea typeface="Calibri" panose="020F0502020204030204" pitchFamily="34" charset="0"/>
                <a:cs typeface="Poppins" panose="00000500000000000000" pitchFamily="2" charset="0"/>
              </a:rPr>
              <a:t>Generación y uso de datos.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s" sz="1400" dirty="0">
                <a:latin typeface="Proxima Nova Rg" panose="02000506030000020004" pitchFamily="50" charset="0"/>
                <a:ea typeface="Calibri" panose="020F0502020204030204" pitchFamily="34" charset="0"/>
                <a:cs typeface="Poppins" panose="00000500000000000000" pitchFamily="2" charset="0"/>
              </a:rPr>
              <a:t>Diagnóstico de sistemas tributarios, impuestos concretos, gestión presupuestaria y de finanzas públicas.</a:t>
            </a:r>
          </a:p>
          <a:p>
            <a:pPr marL="171450" marR="0" lvl="0" indent="-17145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" sz="1400" dirty="0">
                <a:latin typeface="Proxima Nova Rg" panose="02000506030000020004" pitchFamily="50" charset="0"/>
                <a:ea typeface="Calibri" panose="020F0502020204030204" pitchFamily="34" charset="0"/>
                <a:cs typeface="Poppins" panose="00000500000000000000" pitchFamily="2" charset="0"/>
              </a:rPr>
              <a:t>Análisis de incidencia fiscal.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s" sz="1400" dirty="0">
                <a:latin typeface="Proxima Nova Rg" panose="02000506030000020004" pitchFamily="50" charset="0"/>
                <a:ea typeface="Calibri" panose="020F0502020204030204" pitchFamily="34" charset="0"/>
                <a:cs typeface="Poppins" panose="00000500000000000000" pitchFamily="2" charset="0"/>
              </a:rPr>
              <a:t>Reformas legales tributarias y revisiones de las políticas de planificación tributaria anual y de mediano plazo.</a:t>
            </a:r>
          </a:p>
          <a:p>
            <a:pPr marL="171450" marR="0" lvl="0" indent="-17145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" sz="1400" dirty="0">
                <a:latin typeface="Proxima Nova Rg" panose="02000506030000020004" pitchFamily="50" charset="0"/>
                <a:ea typeface="Calibri" panose="020F0502020204030204" pitchFamily="34" charset="0"/>
                <a:cs typeface="Poppins" panose="00000500000000000000" pitchFamily="2" charset="0"/>
              </a:rPr>
              <a:t>Reformas institucionales.</a:t>
            </a:r>
          </a:p>
          <a:p>
            <a:pPr marL="171450" marR="0" lvl="0" indent="-17145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" sz="1400" dirty="0">
                <a:latin typeface="Proxima Nova Rg" panose="02000506030000020004" pitchFamily="50" charset="0"/>
                <a:ea typeface="Calibri" panose="020F0502020204030204" pitchFamily="34" charset="0"/>
                <a:cs typeface="Poppins" panose="00000500000000000000" pitchFamily="2" charset="0"/>
              </a:rPr>
              <a:t>Desarrollo de capacidades de sociedad civil y socios.</a:t>
            </a:r>
          </a:p>
          <a:p>
            <a:pPr marL="171450" marR="0" lvl="0" indent="-17145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" sz="1400" dirty="0">
                <a:latin typeface="Proxima Nova Rg" panose="02000506030000020004" pitchFamily="50" charset="0"/>
                <a:ea typeface="Calibri" panose="020F0502020204030204" pitchFamily="34" charset="0"/>
                <a:cs typeface="Poppins" panose="00000500000000000000" pitchFamily="2" charset="0"/>
              </a:rPr>
              <a:t>Diálogos políticos - consenso social.</a:t>
            </a:r>
          </a:p>
          <a:p>
            <a:pPr marL="171450" marR="0" lvl="0" indent="-17145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" sz="1400" dirty="0">
                <a:latin typeface="Proxima Nova Rg" panose="02000506030000020004" pitchFamily="50" charset="0"/>
                <a:ea typeface="Calibri" panose="020F0502020204030204" pitchFamily="34" charset="0"/>
                <a:cs typeface="Poppins" panose="00000500000000000000" pitchFamily="2" charset="0"/>
              </a:rPr>
              <a:t>Evaluaciones de impacto ex post.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A44F022-5DB1-9B56-278F-A9744B4FDEA5}"/>
              </a:ext>
            </a:extLst>
          </p:cNvPr>
          <p:cNvSpPr txBox="1"/>
          <p:nvPr/>
        </p:nvSpPr>
        <p:spPr>
          <a:xfrm>
            <a:off x="8782511" y="1640264"/>
            <a:ext cx="146966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" sz="2000" b="1" dirty="0">
                <a:solidFill>
                  <a:srgbClr val="4719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xima Nova Rg" panose="02000506030000020004" pitchFamily="50" charset="0"/>
                <a:cs typeface="Poppins" panose="00000500000000000000" pitchFamily="2" charset="0"/>
              </a:rPr>
              <a:t>Servicios</a:t>
            </a:r>
          </a:p>
        </p:txBody>
      </p:sp>
    </p:spTree>
    <p:extLst>
      <p:ext uri="{BB962C8B-B14F-4D97-AF65-F5344CB8AC3E}">
        <p14:creationId xmlns:p14="http://schemas.microsoft.com/office/powerpoint/2010/main" val="1713623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10" grpId="0" animBg="1"/>
      <p:bldP spid="6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map of the world&#10;&#10;Description automatically generated">
            <a:extLst>
              <a:ext uri="{FF2B5EF4-FFF2-40B4-BE49-F238E27FC236}">
                <a16:creationId xmlns:a16="http://schemas.microsoft.com/office/drawing/2014/main" id="{20B40DC0-0BCF-D0CE-B4D7-19A990318E0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8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7" t="39404" r="17916" b="11271"/>
          <a:stretch/>
        </p:blipFill>
        <p:spPr>
          <a:xfrm>
            <a:off x="270806" y="1849991"/>
            <a:ext cx="6456298" cy="46958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E3110D8-7571-D376-2D0B-E2F0E7FF807C}"/>
              </a:ext>
            </a:extLst>
          </p:cNvPr>
          <p:cNvSpPr txBox="1"/>
          <p:nvPr/>
        </p:nvSpPr>
        <p:spPr>
          <a:xfrm>
            <a:off x="6825412" y="2760396"/>
            <a:ext cx="509578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609585"/>
            <a:r>
              <a:rPr lang="es" sz="3600" b="1" dirty="0">
                <a:solidFill>
                  <a:srgbClr val="EEA51F"/>
                </a:solidFill>
                <a:latin typeface="Proxima Nova Rg" panose="02000506030000020004" pitchFamily="2" charset="0"/>
              </a:rPr>
              <a:t>145 </a:t>
            </a:r>
            <a:r>
              <a:rPr lang="es" sz="1600" b="1" dirty="0">
                <a:solidFill>
                  <a:srgbClr val="EEA51F"/>
                </a:solidFill>
                <a:latin typeface="Proxima Nova Rg" panose="02000506030000020004" pitchFamily="2" charset="0"/>
              </a:rPr>
              <a:t>países</a:t>
            </a:r>
            <a:r>
              <a:rPr lang="es" sz="2400" b="1" dirty="0">
                <a:solidFill>
                  <a:srgbClr val="EEA51F"/>
                </a:solidFill>
                <a:latin typeface="Proxima Nova Rg" panose="02000506030000020004" pitchFamily="2" charset="0"/>
              </a:rPr>
              <a:t> </a:t>
            </a:r>
            <a:r>
              <a:rPr lang="es" sz="1400" dirty="0">
                <a:solidFill>
                  <a:srgbClr val="471CA1"/>
                </a:solidFill>
                <a:latin typeface="Proxima Nova Rg" panose="02000506030000020004" pitchFamily="2" charset="0"/>
                <a:ea typeface="DengXian" panose="02010600030101010101" pitchFamily="2" charset="-122"/>
                <a:cs typeface="Arial" panose="020B0604020202020204" pitchFamily="34" charset="0"/>
              </a:rPr>
              <a:t>con la presencia del PNUD.</a:t>
            </a:r>
          </a:p>
          <a:p>
            <a:pPr indent="-609585">
              <a:buFont typeface="Arial" panose="020B0604020202020204" pitchFamily="34" charset="0"/>
              <a:buChar char="•"/>
            </a:pPr>
            <a:endParaRPr lang="es-ES" sz="1400" dirty="0">
              <a:solidFill>
                <a:srgbClr val="471CA1"/>
              </a:solidFill>
              <a:latin typeface="Proxima Nova Rg" panose="02000506030000020004" pitchFamily="2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indent="-609585"/>
            <a:r>
              <a:rPr lang="es" sz="3600" b="1" dirty="0">
                <a:solidFill>
                  <a:srgbClr val="EEA51F"/>
                </a:solidFill>
                <a:latin typeface="Proxima Nova Rg" panose="02000506030000020004" pitchFamily="2" charset="0"/>
              </a:rPr>
              <a:t>65% </a:t>
            </a:r>
            <a:r>
              <a:rPr lang="es" sz="1600" b="1" dirty="0">
                <a:solidFill>
                  <a:srgbClr val="EEA51F"/>
                </a:solidFill>
                <a:latin typeface="Proxima Nova Rg" panose="02000506030000020004" pitchFamily="2" charset="0"/>
              </a:rPr>
              <a:t>de los programas </a:t>
            </a:r>
            <a:r>
              <a:rPr lang="es" sz="1400" dirty="0">
                <a:solidFill>
                  <a:srgbClr val="471CA1"/>
                </a:solidFill>
                <a:latin typeface="Proxima Nova Rg" panose="02000506030000020004" pitchFamily="2" charset="0"/>
                <a:ea typeface="DengXian" panose="02010600030101010101" pitchFamily="2" charset="-122"/>
                <a:cs typeface="Arial" panose="020B0604020202020204" pitchFamily="34" charset="0"/>
              </a:rPr>
              <a:t>propuestos para la igualdad de género.</a:t>
            </a:r>
          </a:p>
          <a:p>
            <a:endParaRPr lang="es-ES" b="1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s" sz="3600" b="1" dirty="0">
                <a:solidFill>
                  <a:srgbClr val="EEA51F"/>
                </a:solidFill>
                <a:latin typeface="Proxima Nova Rg" panose="02000506030000020004" pitchFamily="2" charset="0"/>
              </a:rPr>
              <a:t>95 </a:t>
            </a:r>
            <a:r>
              <a:rPr lang="es" sz="1600" b="1" dirty="0">
                <a:solidFill>
                  <a:srgbClr val="EEA51F"/>
                </a:solidFill>
                <a:latin typeface="Proxima Nova Rg" panose="02000506030000020004" pitchFamily="2" charset="0"/>
              </a:rPr>
              <a:t>países </a:t>
            </a:r>
            <a:r>
              <a:rPr lang="es" sz="1400" dirty="0">
                <a:solidFill>
                  <a:srgbClr val="471975"/>
                </a:solidFill>
                <a:latin typeface="Proxima Nova Rg" panose="02000506030000020004" pitchFamily="2" charset="0"/>
              </a:rPr>
              <a:t>donde </a:t>
            </a:r>
            <a:r>
              <a:rPr lang="es" sz="1400" dirty="0">
                <a:solidFill>
                  <a:srgbClr val="471975"/>
                </a:solidFill>
                <a:latin typeface="Proxima Nova Rg" panose="02000506030000020004" pitchFamily="2" charset="0"/>
                <a:ea typeface="DengXian" panose="02010600030101010101" pitchFamily="2" charset="-122"/>
                <a:cs typeface="Arial" panose="020B0604020202020204" pitchFamily="34" charset="0"/>
              </a:rPr>
              <a:t>el PNUD </a:t>
            </a:r>
            <a:r>
              <a:rPr lang="es" sz="1400" dirty="0">
                <a:solidFill>
                  <a:srgbClr val="471CA1"/>
                </a:solidFill>
                <a:latin typeface="Proxima Nova Rg" panose="02000506030000020004" pitchFamily="2" charset="0"/>
                <a:ea typeface="DengXian" panose="02010600030101010101" pitchFamily="2" charset="-122"/>
                <a:cs typeface="Arial" panose="020B0604020202020204" pitchFamily="34" charset="0"/>
              </a:rPr>
              <a:t>trabaja con Ministerios</a:t>
            </a:r>
          </a:p>
          <a:p>
            <a:r>
              <a:rPr lang="es" sz="1400" dirty="0">
                <a:solidFill>
                  <a:srgbClr val="471CA1"/>
                </a:solidFill>
                <a:latin typeface="Proxima Nova Rg" panose="02000506030000020004" pitchFamily="2" charset="0"/>
                <a:ea typeface="DengXian" panose="02010600030101010101" pitchFamily="2" charset="-122"/>
                <a:cs typeface="Arial" panose="020B0604020202020204" pitchFamily="34" charset="0"/>
              </a:rPr>
              <a:t>de Finanzas.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222771A-B7E1-ACF0-656D-B6F8DF6A1104}"/>
              </a:ext>
            </a:extLst>
          </p:cNvPr>
          <p:cNvGrpSpPr/>
          <p:nvPr/>
        </p:nvGrpSpPr>
        <p:grpSpPr>
          <a:xfrm>
            <a:off x="499406" y="5438052"/>
            <a:ext cx="2813871" cy="892552"/>
            <a:chOff x="650053" y="5475441"/>
            <a:chExt cx="2813871" cy="892552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7C2F790-C995-2CE4-8AF7-2043EB19D9C2}"/>
                </a:ext>
              </a:extLst>
            </p:cNvPr>
            <p:cNvGrpSpPr/>
            <p:nvPr/>
          </p:nvGrpSpPr>
          <p:grpSpPr>
            <a:xfrm>
              <a:off x="650053" y="5552228"/>
              <a:ext cx="263168" cy="755137"/>
              <a:chOff x="345475" y="5209054"/>
              <a:chExt cx="259131" cy="945962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9C226FAC-F933-4F63-B57E-F83B1E1C4ED9}"/>
                  </a:ext>
                </a:extLst>
              </p:cNvPr>
              <p:cNvSpPr/>
              <p:nvPr/>
            </p:nvSpPr>
            <p:spPr>
              <a:xfrm>
                <a:off x="345476" y="5209054"/>
                <a:ext cx="259130" cy="184261"/>
              </a:xfrm>
              <a:prstGeom prst="rect">
                <a:avLst/>
              </a:prstGeom>
              <a:solidFill>
                <a:srgbClr val="56348D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b="1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665A9BE-4EDE-4F4C-B7FA-CBE440D01B81}"/>
                  </a:ext>
                </a:extLst>
              </p:cNvPr>
              <p:cNvSpPr/>
              <p:nvPr/>
            </p:nvSpPr>
            <p:spPr>
              <a:xfrm>
                <a:off x="345475" y="5469746"/>
                <a:ext cx="259130" cy="165759"/>
              </a:xfrm>
              <a:prstGeom prst="rect">
                <a:avLst/>
              </a:prstGeom>
              <a:solidFill>
                <a:srgbClr val="FFD425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b="1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034036CF-D813-4850-9CC6-C4CFA60663E0}"/>
                  </a:ext>
                </a:extLst>
              </p:cNvPr>
              <p:cNvSpPr/>
              <p:nvPr/>
            </p:nvSpPr>
            <p:spPr>
              <a:xfrm>
                <a:off x="345475" y="5710063"/>
                <a:ext cx="259131" cy="184261"/>
              </a:xfrm>
              <a:prstGeom prst="rect">
                <a:avLst/>
              </a:prstGeom>
              <a:solidFill>
                <a:srgbClr val="D4758E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b="1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E5B912A6-73F8-4000-A199-02E19A89581A}"/>
                  </a:ext>
                </a:extLst>
              </p:cNvPr>
              <p:cNvSpPr/>
              <p:nvPr/>
            </p:nvSpPr>
            <p:spPr>
              <a:xfrm flipH="1" flipV="1">
                <a:off x="345475" y="5970756"/>
                <a:ext cx="259130" cy="184260"/>
              </a:xfrm>
              <a:prstGeom prst="rect">
                <a:avLst/>
              </a:prstGeom>
              <a:solidFill>
                <a:srgbClr val="FF9329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b="1"/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315B3BB-D5BB-4D12-A6C9-B40261353FCC}"/>
                </a:ext>
              </a:extLst>
            </p:cNvPr>
            <p:cNvSpPr txBox="1"/>
            <p:nvPr/>
          </p:nvSpPr>
          <p:spPr>
            <a:xfrm>
              <a:off x="934960" y="5475441"/>
              <a:ext cx="2528964" cy="89255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s" sz="1300" b="1">
                  <a:ea typeface="Calibri" panose="020F0502020204030204" pitchFamily="34" charset="0"/>
                </a:rPr>
                <a:t>87 países INFF</a:t>
              </a:r>
            </a:p>
            <a:p>
              <a:r>
                <a:rPr lang="es" sz="1300" b="1">
                  <a:ea typeface="Calibri" panose="020F0502020204030204" pitchFamily="34" charset="0"/>
                </a:rPr>
                <a:t>27 países Tax4SDGs</a:t>
              </a: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s" sz="1300" b="1">
                  <a:ea typeface="Calibri" panose="020F0502020204030204" pitchFamily="34" charset="0"/>
                </a:rPr>
                <a:t>Sello de Igualdad de Género</a:t>
              </a:r>
              <a:endParaRPr lang="en-US" sz="1300" b="1">
                <a:effectLst/>
                <a:ea typeface="Calibri" panose="020F0502020204030204" pitchFamily="34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s" sz="1300" b="1">
                  <a:ea typeface="Calibri" panose="020F0502020204030204" pitchFamily="34" charset="0"/>
                </a:rPr>
                <a:t>6 </a:t>
              </a:r>
              <a:r>
                <a:rPr lang="es" sz="1300" b="1">
                  <a:effectLst/>
                  <a:ea typeface="Calibri" panose="020F0502020204030204" pitchFamily="34" charset="0"/>
                </a:rPr>
                <a:t>Otros países</a:t>
              </a: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866B81D2-A647-3A9B-B967-E5C56A1B02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7644" y="81352"/>
            <a:ext cx="1060935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" altLang="en-US" sz="3000" b="1" dirty="0">
                <a:solidFill>
                  <a:srgbClr val="471975"/>
                </a:solidFill>
                <a:latin typeface="Proxima Nova Rg" panose="02000506030000020004" pitchFamily="50" charset="0"/>
                <a:cs typeface="Poppins" panose="00000500000000000000" pitchFamily="2" charset="0"/>
              </a:rPr>
              <a:t>EQUANOMICS: Políticas fiscales que trabajan por la igualdad de género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" altLang="en-US" sz="2400" b="1" i="1" dirty="0">
                <a:solidFill>
                  <a:srgbClr val="A45B83"/>
                </a:solidFill>
                <a:latin typeface="Proxima Nova Rg" panose="02000506030000020004" pitchFamily="50" charset="0"/>
                <a:cs typeface="Poppins" panose="00000500000000000000" pitchFamily="2" charset="0"/>
              </a:rPr>
              <a:t>Cómo ganar: la capacidad del PNUD para crecer</a:t>
            </a:r>
          </a:p>
        </p:txBody>
      </p:sp>
    </p:spTree>
    <p:extLst>
      <p:ext uri="{BB962C8B-B14F-4D97-AF65-F5344CB8AC3E}">
        <p14:creationId xmlns:p14="http://schemas.microsoft.com/office/powerpoint/2010/main" val="754944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C5B7AF6-E72C-85DF-9EFB-D74AFB487D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7644" y="81352"/>
            <a:ext cx="1060935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" altLang="en-US" sz="3000" b="1" dirty="0">
                <a:solidFill>
                  <a:srgbClr val="471975"/>
                </a:solidFill>
                <a:latin typeface="Proxima Nova Rg" panose="02000506030000020004" pitchFamily="50" charset="0"/>
                <a:cs typeface="Poppins" panose="00000500000000000000" pitchFamily="2" charset="0"/>
              </a:rPr>
              <a:t>EQUANOMICS: Políticas fiscales que trabajan por la igualdad de género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" altLang="en-US" sz="2400" b="1" i="1" dirty="0">
                <a:solidFill>
                  <a:srgbClr val="A45B83"/>
                </a:solidFill>
                <a:latin typeface="Proxima Nova Rg" panose="02000506030000020004" pitchFamily="50" charset="0"/>
                <a:cs typeface="Poppins" panose="00000500000000000000" pitchFamily="2" charset="0"/>
              </a:rPr>
              <a:t>Herramientas y metodologías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47A10D-947F-F1FB-C286-82201D234F4A}"/>
              </a:ext>
            </a:extLst>
          </p:cNvPr>
          <p:cNvSpPr txBox="1"/>
          <p:nvPr/>
        </p:nvSpPr>
        <p:spPr>
          <a:xfrm>
            <a:off x="1685925" y="1592817"/>
            <a:ext cx="3276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" altLang="en-US" sz="1800" b="1" dirty="0">
                <a:solidFill>
                  <a:srgbClr val="A45B83"/>
                </a:solidFill>
                <a:latin typeface="Proxima Nova Rg" panose="02000506030000020004" pitchFamily="50" charset="0"/>
                <a:cs typeface="Poppins" panose="00000500000000000000" pitchFamily="2" charset="0"/>
              </a:rPr>
              <a:t>Disponible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F7C228-7B41-FF2F-029C-508B78EA0D2B}"/>
              </a:ext>
            </a:extLst>
          </p:cNvPr>
          <p:cNvSpPr txBox="1"/>
          <p:nvPr/>
        </p:nvSpPr>
        <p:spPr>
          <a:xfrm>
            <a:off x="6630987" y="1540964"/>
            <a:ext cx="39766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" altLang="en-US" sz="1800" b="1" dirty="0">
                <a:solidFill>
                  <a:srgbClr val="A45B83"/>
                </a:solidFill>
                <a:latin typeface="Proxima Nova Rg" panose="02000506030000020004" pitchFamily="50" charset="0"/>
                <a:cs typeface="Poppins" panose="00000500000000000000" pitchFamily="2" charset="0"/>
              </a:rPr>
              <a:t>En desarrollo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82C788F-58D2-01D5-1BBB-3C308E8BC8C8}"/>
              </a:ext>
            </a:extLst>
          </p:cNvPr>
          <p:cNvSpPr txBox="1"/>
          <p:nvPr/>
        </p:nvSpPr>
        <p:spPr>
          <a:xfrm>
            <a:off x="225778" y="2072323"/>
            <a:ext cx="5211057" cy="3754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" altLang="en-US" sz="1400" dirty="0">
                <a:solidFill>
                  <a:srgbClr val="471975"/>
                </a:solidFill>
                <a:latin typeface="Proxima Nova Rg" panose="02000506030000020004" pitchFamily="50" charset="0"/>
                <a:cs typeface="Poppins" panose="00000500000000000000" pitchFamily="2" charset="0"/>
              </a:rPr>
              <a:t>Presupuestación con perspectiva de género (PNUD, ONU Mujeres, FMI)</a:t>
            </a:r>
          </a:p>
          <a:p>
            <a:pPr marL="285750" marR="0" lvl="0" indent="-285750" defTabSz="914400" rtl="0" eaLnBrk="0" fontAlgn="base" latinLnBrk="0" hangingPunct="0"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s" altLang="en-US" sz="1400" dirty="0">
                <a:solidFill>
                  <a:srgbClr val="471975"/>
                </a:solidFill>
                <a:latin typeface="Proxima Nova Rg" panose="02000506030000020004" pitchFamily="50" charset="0"/>
                <a:cs typeface="Poppins" panose="00000500000000000000" pitchFamily="2" charset="0"/>
              </a:rPr>
              <a:t>Marco de los ODS para los tributos.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" altLang="en-US" sz="1400" dirty="0">
                <a:solidFill>
                  <a:srgbClr val="471975"/>
                </a:solidFill>
                <a:latin typeface="Proxima Nova Rg" panose="02000506030000020004" pitchFamily="50" charset="0"/>
                <a:cs typeface="Poppins" panose="00000500000000000000" pitchFamily="2" charset="0"/>
              </a:rPr>
              <a:t>Marco integral de investigación fiscal (beta).</a:t>
            </a:r>
          </a:p>
          <a:p>
            <a:pPr marL="285750" marR="0" lvl="0" indent="-285750" defTabSz="914400" rtl="0" eaLnBrk="0" fontAlgn="base" latinLnBrk="0" hangingPunct="0"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s" altLang="en-US" sz="1400" dirty="0">
                <a:solidFill>
                  <a:srgbClr val="471975"/>
                </a:solidFill>
                <a:latin typeface="Proxima Nova Rg" panose="02000506030000020004" pitchFamily="50" charset="0"/>
                <a:cs typeface="Poppins" panose="00000500000000000000" pitchFamily="2" charset="0"/>
              </a:rPr>
              <a:t>Incidencia fiscal sensible al género.</a:t>
            </a:r>
          </a:p>
          <a:p>
            <a:pPr marL="285750" marR="0" lvl="0" indent="-285750" defTabSz="914400" rtl="0" eaLnBrk="0" fontAlgn="base" latinLnBrk="0" hangingPunct="0"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s" altLang="en-US" sz="1400" dirty="0">
                <a:solidFill>
                  <a:srgbClr val="471975"/>
                </a:solidFill>
                <a:latin typeface="Proxima Nova Rg" panose="02000506030000020004" pitchFamily="50" charset="0"/>
                <a:cs typeface="Poppins" panose="00000500000000000000" pitchFamily="2" charset="0"/>
              </a:rPr>
              <a:t>Módulos de capacitación sobre OSG, política fiscal, impuestos.</a:t>
            </a:r>
          </a:p>
          <a:p>
            <a:pPr marL="285750" marR="0" lvl="0" indent="-285750" defTabSz="914400" rtl="0" eaLnBrk="0" fontAlgn="base" latinLnBrk="0" hangingPunct="0"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s" altLang="en-US" sz="1400" dirty="0">
                <a:solidFill>
                  <a:srgbClr val="471975"/>
                </a:solidFill>
                <a:latin typeface="Proxima Nova Rg" panose="02000506030000020004" pitchFamily="50" charset="0"/>
                <a:cs typeface="Poppins" panose="00000500000000000000" pitchFamily="2" charset="0"/>
              </a:rPr>
              <a:t>Guías explicativas sobre tributos (impuesto sobre la renta de las personas físicas, impuesto sobre la renta de las sociedades, bienes y activos) y política fiscal.</a:t>
            </a:r>
          </a:p>
          <a:p>
            <a:pPr marL="285750" marR="0" lvl="0" indent="-285750" defTabSz="914400" rtl="0" eaLnBrk="0" fontAlgn="base" latinLnBrk="0" hangingPunct="0"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s" altLang="en-US" sz="1400" dirty="0">
                <a:solidFill>
                  <a:srgbClr val="471975"/>
                </a:solidFill>
                <a:latin typeface="Proxima Nova Rg" panose="02000506030000020004" pitchFamily="50" charset="0"/>
                <a:cs typeface="Poppins" panose="00000500000000000000" pitchFamily="2" charset="0"/>
              </a:rPr>
              <a:t>Sello de Igualdad de Género para Instituciones Públicas.</a:t>
            </a:r>
          </a:p>
          <a:p>
            <a:pPr marL="285750" marR="0" lvl="0" indent="-285750" defTabSz="914400" rtl="0" eaLnBrk="0" fontAlgn="base" latinLnBrk="0" hangingPunct="0"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s" altLang="en-US" sz="1400" dirty="0">
                <a:solidFill>
                  <a:srgbClr val="471975"/>
                </a:solidFill>
                <a:latin typeface="Proxima Nova Rg" panose="02000506030000020004" pitchFamily="50" charset="0"/>
                <a:cs typeface="Poppins" panose="00000500000000000000" pitchFamily="2" charset="0"/>
              </a:rPr>
              <a:t>Paquetes para diálogos nacionales.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C67A31-2F2C-B7C6-EFF6-2C6C0B1410EC}"/>
              </a:ext>
            </a:extLst>
          </p:cNvPr>
          <p:cNvSpPr txBox="1"/>
          <p:nvPr/>
        </p:nvSpPr>
        <p:spPr>
          <a:xfrm>
            <a:off x="6175022" y="2004415"/>
            <a:ext cx="5610578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defTabSz="914400" rtl="0" eaLnBrk="0" fontAlgn="base" latinLnBrk="0" hangingPunct="0"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s" altLang="en-US" sz="1400" dirty="0">
                <a:solidFill>
                  <a:srgbClr val="471975"/>
                </a:solidFill>
                <a:latin typeface="Proxima Nova Rg" panose="02000506030000020004" pitchFamily="50" charset="0"/>
                <a:cs typeface="Poppins" panose="00000500000000000000" pitchFamily="2" charset="0"/>
              </a:rPr>
              <a:t>Laboratorio de Aprendizaje Global sobre Economías de Igualdad de Género para personal de Servicios Públicos.</a:t>
            </a:r>
          </a:p>
          <a:p>
            <a:pPr marL="285750" marR="0" lvl="0" indent="-285750" defTabSz="914400" rtl="0" eaLnBrk="0" fontAlgn="base" latinLnBrk="0" hangingPunct="0"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s" altLang="en-US" sz="1400" dirty="0">
                <a:solidFill>
                  <a:srgbClr val="471975"/>
                </a:solidFill>
                <a:latin typeface="Proxima Nova Rg" panose="02000506030000020004" pitchFamily="50" charset="0"/>
                <a:cs typeface="Poppins" panose="00000500000000000000" pitchFamily="2" charset="0"/>
              </a:rPr>
              <a:t>Evaluación del impacto de la presupuestación con perspectiva de género.</a:t>
            </a:r>
          </a:p>
          <a:p>
            <a:pPr marL="285750" marR="0" lvl="0" indent="-285750" defTabSz="914400" rtl="0" eaLnBrk="0" fontAlgn="base" latinLnBrk="0" hangingPunct="0"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s" altLang="en-US" sz="1400" dirty="0">
                <a:solidFill>
                  <a:srgbClr val="471975"/>
                </a:solidFill>
                <a:latin typeface="Proxima Nova Rg" panose="02000506030000020004" pitchFamily="50" charset="0"/>
                <a:cs typeface="Poppins" panose="00000500000000000000" pitchFamily="2" charset="0"/>
              </a:rPr>
              <a:t>Marco Integral de Investigación Fiscal 1.0.</a:t>
            </a:r>
          </a:p>
          <a:p>
            <a:pPr marL="285750" marR="0" lvl="0" indent="-285750" defTabSz="914400" rtl="0" eaLnBrk="0" fontAlgn="base" latinLnBrk="0" hangingPunct="0"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s" altLang="en-US" sz="1400" dirty="0">
                <a:solidFill>
                  <a:srgbClr val="471975"/>
                </a:solidFill>
                <a:latin typeface="Proxima Nova Rg" panose="02000506030000020004" pitchFamily="50" charset="0"/>
                <a:cs typeface="Poppins" panose="00000500000000000000" pitchFamily="2" charset="0"/>
              </a:rPr>
              <a:t>Política tributaria integrada y análisis de género.</a:t>
            </a:r>
          </a:p>
          <a:p>
            <a:pPr marL="285750" marR="0" lvl="0" indent="-285750" defTabSz="914400" rtl="0" eaLnBrk="0" fontAlgn="base" latinLnBrk="0" hangingPunct="0"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s" altLang="en-US" sz="1400" dirty="0">
                <a:solidFill>
                  <a:srgbClr val="471975"/>
                </a:solidFill>
                <a:latin typeface="Proxima Nova Rg" panose="02000506030000020004" pitchFamily="50" charset="0"/>
                <a:cs typeface="Poppins" panose="00000500000000000000" pitchFamily="2" charset="0"/>
              </a:rPr>
              <a:t>Microsimulaciones.</a:t>
            </a:r>
          </a:p>
          <a:p>
            <a:pPr marL="285750" marR="0" lvl="0" indent="-285750" defTabSz="914400" rtl="0" eaLnBrk="0" fontAlgn="base" latinLnBrk="0" hangingPunct="0"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s" altLang="en-US" sz="1400" dirty="0">
                <a:solidFill>
                  <a:srgbClr val="471975"/>
                </a:solidFill>
                <a:latin typeface="Proxima Nova Rg" panose="02000506030000020004" pitchFamily="50" charset="0"/>
                <a:cs typeface="Poppins" panose="00000500000000000000" pitchFamily="2" charset="0"/>
              </a:rPr>
              <a:t>Orientación sobre la creación de datos.</a:t>
            </a:r>
          </a:p>
          <a:p>
            <a:pPr marL="285750" marR="0" lvl="0" indent="-285750" defTabSz="914400" rtl="0" eaLnBrk="0" fontAlgn="base" latinLnBrk="0" hangingPunct="0"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s" altLang="en-US" sz="1400" dirty="0">
                <a:solidFill>
                  <a:srgbClr val="471975"/>
                </a:solidFill>
                <a:latin typeface="Proxima Nova Rg" panose="02000506030000020004" pitchFamily="50" charset="0"/>
                <a:cs typeface="Poppins" panose="00000500000000000000" pitchFamily="2" charset="0"/>
              </a:rPr>
              <a:t>Paquetes de formación avanzada para especialistas y no especialistas (Ministerios de Finanzas, Administraciones Tributarias, Auditorías, Parlamentos, Sociedad Civil, Especialistas en Género).</a:t>
            </a:r>
          </a:p>
          <a:p>
            <a:pPr marL="285750" marR="0" lvl="0" indent="-285750" defTabSz="914400" rtl="0" eaLnBrk="0" fontAlgn="base" latinLnBrk="0" hangingPunct="0"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s" altLang="en-US" sz="1400" dirty="0">
                <a:solidFill>
                  <a:srgbClr val="471975"/>
                </a:solidFill>
                <a:latin typeface="Proxima Nova Rg" panose="02000506030000020004" pitchFamily="50" charset="0"/>
                <a:cs typeface="Poppins" panose="00000500000000000000" pitchFamily="2" charset="0"/>
              </a:rPr>
              <a:t>Herramientas y lineamientos de diagnóstico desarrollados y especializados para reformas fiscales, tributarias y presupuestarias.</a:t>
            </a:r>
          </a:p>
        </p:txBody>
      </p:sp>
    </p:spTree>
    <p:extLst>
      <p:ext uri="{BB962C8B-B14F-4D97-AF65-F5344CB8AC3E}">
        <p14:creationId xmlns:p14="http://schemas.microsoft.com/office/powerpoint/2010/main" val="4085170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map of the world&#10;&#10;Description automatically generated">
            <a:extLst>
              <a:ext uri="{FF2B5EF4-FFF2-40B4-BE49-F238E27FC236}">
                <a16:creationId xmlns:a16="http://schemas.microsoft.com/office/drawing/2014/main" id="{19D9D48C-36A9-110F-983F-DD35B4FF99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10"/>
          <a:stretch/>
        </p:blipFill>
        <p:spPr>
          <a:xfrm>
            <a:off x="1412197" y="1608989"/>
            <a:ext cx="9661273" cy="5023233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7B58EA4F-4CCC-CEC5-27BD-4FA407EE1D8E}"/>
              </a:ext>
            </a:extLst>
          </p:cNvPr>
          <p:cNvSpPr txBox="1">
            <a:spLocks/>
          </p:cNvSpPr>
          <p:nvPr/>
        </p:nvSpPr>
        <p:spPr>
          <a:xfrm>
            <a:off x="291325" y="5023233"/>
            <a:ext cx="3258700" cy="1508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" sz="1600" b="1" dirty="0">
                <a:solidFill>
                  <a:srgbClr val="471975"/>
                </a:solidFill>
                <a:latin typeface="Proxima Nova Rg" panose="02000506030000020004" pitchFamily="50" charset="0"/>
                <a:ea typeface="DengXian" panose="02010600030101010101" pitchFamily="2" charset="-122"/>
              </a:rPr>
              <a:t>Trabajando en 23 países en reformas políticas e institucionales.</a:t>
            </a:r>
          </a:p>
          <a:p>
            <a:endParaRPr lang="en-US" sz="1600" dirty="0">
              <a:solidFill>
                <a:srgbClr val="471975"/>
              </a:solidFill>
              <a:latin typeface="Proxima Nova Rg" panose="02000506030000020004" pitchFamily="50" charset="0"/>
              <a:ea typeface="DengXian" panose="02010600030101010101" pitchFamily="2" charset="-122"/>
            </a:endParaRPr>
          </a:p>
        </p:txBody>
      </p:sp>
      <p:pic>
        <p:nvPicPr>
          <p:cNvPr id="2" name="Picture 34" descr="A blue square with white text and a logo with a world map in the center&#10;&#10;Description automatically generated">
            <a:extLst>
              <a:ext uri="{FF2B5EF4-FFF2-40B4-BE49-F238E27FC236}">
                <a16:creationId xmlns:a16="http://schemas.microsoft.com/office/drawing/2014/main" id="{2C529E73-A318-C4ED-4E18-C65DDED72F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35782" y="225678"/>
            <a:ext cx="467264" cy="94621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2D246BC-D23F-7C7D-51DF-52CD8DDA62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7644" y="81352"/>
            <a:ext cx="1060935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" altLang="en-US" sz="3000" b="1" dirty="0">
                <a:solidFill>
                  <a:srgbClr val="471975"/>
                </a:solidFill>
                <a:latin typeface="Proxima Nova Rg" panose="02000506030000020004" pitchFamily="50" charset="0"/>
                <a:cs typeface="Poppins" panose="00000500000000000000" pitchFamily="2" charset="0"/>
              </a:rPr>
              <a:t>EQUANOMICS: Políticas fiscales que trabajan por la igualdad de género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" altLang="en-US" sz="2400" b="1" i="1" dirty="0">
                <a:solidFill>
                  <a:srgbClr val="A45B83"/>
                </a:solidFill>
                <a:latin typeface="Proxima Nova Rg" panose="02000506030000020004" pitchFamily="50" charset="0"/>
                <a:cs typeface="Poppins" panose="00000500000000000000" pitchFamily="2" charset="0"/>
              </a:rPr>
              <a:t>Nuestro alcance</a:t>
            </a:r>
          </a:p>
        </p:txBody>
      </p:sp>
    </p:spTree>
    <p:extLst>
      <p:ext uri="{BB962C8B-B14F-4D97-AF65-F5344CB8AC3E}">
        <p14:creationId xmlns:p14="http://schemas.microsoft.com/office/powerpoint/2010/main" val="16510646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F8C4007-F9AC-70C6-97B2-2B6B06B3C4A2}"/>
              </a:ext>
            </a:extLst>
          </p:cNvPr>
          <p:cNvSpPr txBox="1"/>
          <p:nvPr/>
        </p:nvSpPr>
        <p:spPr>
          <a:xfrm>
            <a:off x="8548009" y="1310236"/>
            <a:ext cx="2032905" cy="760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" sz="4200" b="1" dirty="0">
                <a:solidFill>
                  <a:srgbClr val="471975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Bután</a:t>
            </a:r>
            <a:endParaRPr lang="en-US" sz="4200" dirty="0">
              <a:solidFill>
                <a:srgbClr val="471975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FB947F-0402-6444-C888-F564815F4407}"/>
              </a:ext>
            </a:extLst>
          </p:cNvPr>
          <p:cNvSpPr txBox="1"/>
          <p:nvPr/>
        </p:nvSpPr>
        <p:spPr>
          <a:xfrm>
            <a:off x="5257799" y="2593108"/>
            <a:ext cx="6403623" cy="29381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" b="1" dirty="0">
                <a:solidFill>
                  <a:srgbClr val="EEA51F"/>
                </a:solidFill>
                <a:latin typeface="Proxima Nova Rg" panose="02000506030000020004"/>
                <a:ea typeface="Aptos" panose="020B0004020202020204" pitchFamily="34" charset="0"/>
                <a:cs typeface="Times New Roman" panose="02020603050405020304" pitchFamily="18" charset="0"/>
              </a:rPr>
              <a:t>El análisis de las leyes tributarias </a:t>
            </a:r>
            <a:r>
              <a:rPr lang="es" dirty="0">
                <a:solidFill>
                  <a:srgbClr val="471975"/>
                </a:solidFill>
                <a:latin typeface="Proxima Nova Rg" panose="02000506030000020004"/>
                <a:ea typeface="Aptos" panose="020B0004020202020204" pitchFamily="34" charset="0"/>
                <a:cs typeface="Times New Roman" panose="02020603050405020304" pitchFamily="18" charset="0"/>
              </a:rPr>
              <a:t>muestra impactos diferenciados por género e identifica prejuicios, destacando los principales momentos para el avance de las reformas.</a:t>
            </a:r>
          </a:p>
          <a:p>
            <a:pPr marL="0" marR="0" algn="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dirty="0">
              <a:solidFill>
                <a:srgbClr val="471975"/>
              </a:solidFill>
              <a:latin typeface="Proxima Nova Rg" panose="02000506030000020004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algn="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" dirty="0">
                <a:solidFill>
                  <a:srgbClr val="471975"/>
                </a:solidFill>
                <a:latin typeface="Proxima Nova Rg" panose="02000506030000020004"/>
                <a:ea typeface="Aptos" panose="020B0004020202020204" pitchFamily="34" charset="0"/>
                <a:cs typeface="Times New Roman" panose="02020603050405020304" pitchFamily="18" charset="0"/>
              </a:rPr>
              <a:t>Por ejemplo, aunque la propiedad empresarial es casi igual (47% mujeres, 53% hombres), los hombres se benefician más de </a:t>
            </a:r>
            <a:r>
              <a:rPr lang="es" b="1" dirty="0">
                <a:solidFill>
                  <a:srgbClr val="EEA51F"/>
                </a:solidFill>
                <a:latin typeface="Proxima Nova Rg" panose="02000506030000020004"/>
                <a:ea typeface="Aptos" panose="020B0004020202020204" pitchFamily="34" charset="0"/>
                <a:cs typeface="Times New Roman" panose="02020603050405020304" pitchFamily="18" charset="0"/>
              </a:rPr>
              <a:t>las exenciones fiscales </a:t>
            </a:r>
            <a:r>
              <a:rPr lang="es" dirty="0">
                <a:solidFill>
                  <a:srgbClr val="471975"/>
                </a:solidFill>
                <a:latin typeface="Proxima Nova Rg" panose="02000506030000020004"/>
                <a:ea typeface="Aptos" panose="020B0004020202020204" pitchFamily="34" charset="0"/>
                <a:cs typeface="Times New Roman" panose="02020603050405020304" pitchFamily="18" charset="0"/>
              </a:rPr>
              <a:t>(67% hombres, 33% mujeres) debido a diferencias sectoriales.</a:t>
            </a:r>
            <a:endParaRPr lang="en-US" sz="1800" dirty="0">
              <a:solidFill>
                <a:srgbClr val="471975"/>
              </a:solidFill>
              <a:effectLst/>
              <a:latin typeface="Proxima Nova Rg" panose="02000506030000020004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Bhutan Map - Black &amp; White, Solid &amp; Outline Country Map JPG SVG PNG PDF EPS  AI">
            <a:extLst>
              <a:ext uri="{FF2B5EF4-FFF2-40B4-BE49-F238E27FC236}">
                <a16:creationId xmlns:a16="http://schemas.microsoft.com/office/drawing/2014/main" id="{070F9444-BF2C-C8A4-FBDD-67590B67AC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120" y="2222205"/>
            <a:ext cx="3812945" cy="282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34" descr="A blue square with white text and a logo with a world map in the center&#10;&#10;Description automatically generated">
            <a:extLst>
              <a:ext uri="{FF2B5EF4-FFF2-40B4-BE49-F238E27FC236}">
                <a16:creationId xmlns:a16="http://schemas.microsoft.com/office/drawing/2014/main" id="{DB1B1B27-C0B2-18DB-1471-E09CB3A0CD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35782" y="225678"/>
            <a:ext cx="467264" cy="946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458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E1AAF0347E10F34BB152D6D16D112887" ma:contentTypeVersion="15" ma:contentTypeDescription="Crie um novo documento." ma:contentTypeScope="" ma:versionID="a40c68d0e2e3906b49b19bbe3f90dc47">
  <xsd:schema xmlns:xsd="http://www.w3.org/2001/XMLSchema" xmlns:xs="http://www.w3.org/2001/XMLSchema" xmlns:p="http://schemas.microsoft.com/office/2006/metadata/properties" xmlns:ns2="a387efbd-de52-4575-8341-3684acb72ad9" xmlns:ns3="9affcbba-ccf4-4024-8153-e3f447ad0c01" targetNamespace="http://schemas.microsoft.com/office/2006/metadata/properties" ma:root="true" ma:fieldsID="0bb6d9f3c05f108c19ae5dad737321a2" ns2:_="" ns3:_="">
    <xsd:import namespace="a387efbd-de52-4575-8341-3684acb72ad9"/>
    <xsd:import namespace="9affcbba-ccf4-4024-8153-e3f447ad0c0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87efbd-de52-4575-8341-3684acb72ad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Marcações de imagem" ma:readOnly="false" ma:fieldId="{5cf76f15-5ced-4ddc-b409-7134ff3c332f}" ma:taxonomyMulti="true" ma:sspId="167cb4b0-d69b-4455-a2ce-c5ad0eb209e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ffcbba-ccf4-4024-8153-e3f447ad0c0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84aea93a-0776-4a0b-a280-85a14536d5c4}" ma:internalName="TaxCatchAll" ma:showField="CatchAllData" ma:web="9affcbba-ccf4-4024-8153-e3f447ad0c0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387efbd-de52-4575-8341-3684acb72ad9">
      <Terms xmlns="http://schemas.microsoft.com/office/infopath/2007/PartnerControls"/>
    </lcf76f155ced4ddcb4097134ff3c332f>
    <TaxCatchAll xmlns="9affcbba-ccf4-4024-8153-e3f447ad0c01" xsi:nil="true"/>
  </documentManagement>
</p:properties>
</file>

<file path=customXml/itemProps1.xml><?xml version="1.0" encoding="utf-8"?>
<ds:datastoreItem xmlns:ds="http://schemas.openxmlformats.org/officeDocument/2006/customXml" ds:itemID="{3ED559C9-F384-4C16-AEA5-D06BA18EBE19}"/>
</file>

<file path=customXml/itemProps2.xml><?xml version="1.0" encoding="utf-8"?>
<ds:datastoreItem xmlns:ds="http://schemas.openxmlformats.org/officeDocument/2006/customXml" ds:itemID="{FFE67477-316D-4FDC-91F4-FF2E1EDE9D8D}"/>
</file>

<file path=customXml/itemProps3.xml><?xml version="1.0" encoding="utf-8"?>
<ds:datastoreItem xmlns:ds="http://schemas.openxmlformats.org/officeDocument/2006/customXml" ds:itemID="{5C38838B-F751-4EC7-8E3D-2F37360F7729}"/>
</file>

<file path=docProps/app.xml><?xml version="1.0" encoding="utf-8"?>
<Properties xmlns="http://schemas.openxmlformats.org/officeDocument/2006/extended-properties" xmlns:vt="http://schemas.openxmlformats.org/officeDocument/2006/docPropsVTypes">
  <TotalTime>1373</TotalTime>
  <Words>1674</Words>
  <Application>Microsoft Office PowerPoint</Application>
  <PresentationFormat>Widescreen</PresentationFormat>
  <Paragraphs>201</Paragraphs>
  <Slides>18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DengXian</vt:lpstr>
      <vt:lpstr>Aptos</vt:lpstr>
      <vt:lpstr>Arial</vt:lpstr>
      <vt:lpstr>Calibri</vt:lpstr>
      <vt:lpstr>Calibri Light</vt:lpstr>
      <vt:lpstr>Proxima Nova Rg</vt:lpstr>
      <vt:lpstr>Roboto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Aroa Santiago</dc:creator>
  <cp:lastModifiedBy>Aroa Santiago</cp:lastModifiedBy>
  <cp:revision>13</cp:revision>
  <dcterms:created xsi:type="dcterms:W3CDTF">2022-11-09T14:21:27Z</dcterms:created>
  <dcterms:modified xsi:type="dcterms:W3CDTF">2024-11-04T20:21:24Z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0x010100E1AAF0347E10F34BB152D6D16D112887</vt:lpwstr>
  </property>
</Properties>
</file>