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134805918" r:id="rId2"/>
    <p:sldId id="2134805915" r:id="rId3"/>
    <p:sldId id="2134805916" r:id="rId4"/>
    <p:sldId id="2134805924" r:id="rId5"/>
    <p:sldId id="2134805913" r:id="rId6"/>
    <p:sldId id="3915" r:id="rId7"/>
    <p:sldId id="2134805925" r:id="rId8"/>
    <p:sldId id="2134805914" r:id="rId9"/>
    <p:sldId id="2134805929" r:id="rId10"/>
    <p:sldId id="2134805928" r:id="rId11"/>
    <p:sldId id="2134805934" r:id="rId12"/>
    <p:sldId id="3970" r:id="rId13"/>
    <p:sldId id="3408" r:id="rId14"/>
    <p:sldId id="4019" r:id="rId15"/>
    <p:sldId id="2134805938" r:id="rId16"/>
    <p:sldId id="2134805944" r:id="rId17"/>
    <p:sldId id="2134805946" r:id="rId18"/>
    <p:sldId id="2134805919" r:id="rId19"/>
  </p:sldIdLst>
  <p:sldSz cx="12192000" cy="6858000"/>
  <p:notesSz cx="6858000" cy="9144000"/>
  <p:defaultTextStyle>
    <a:defPPr>
      <a:defRPr lang="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864098-944B-245E-7618-4D4687480411}" name="Ana Maria Landa Ugarte" initials="AU" userId="S::ana.landa@undp.org::db637a8d-24a2-49d4-b056-0cd85ae86028" providerId="AD"/>
  <p188:author id="{51F229B3-C59F-A96F-0541-32293CF04A25}" name="Aroa Santiago" initials="AS" userId="S::aroa.santiago@undp.org::08d51f6c-68b9-450d-9c7c-67d9d1eb6edb" providerId="AD"/>
  <p188:author id="{AA910EE7-6AB5-96F0-C9A1-97AE60248350}" name="Raquel Lagunas" initials="RL" userId="S::Raquel.Lagunas@undp.org::fbd193ef-88d5-406d-bca3-26cb37caebdd" providerId="AD"/>
  <p188:author id="{2E6605EE-1069-167A-C4D8-2B89609F8A7A}" name="Joanna Hill" initials="JH" userId="S::joanna.hill@undp.org::1c998a09-3f82-4465-b712-cde51024f4f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975"/>
    <a:srgbClr val="A45B83"/>
    <a:srgbClr val="EEA51F"/>
    <a:srgbClr val="3E0A8C"/>
    <a:srgbClr val="592476"/>
    <a:srgbClr val="EBA466"/>
    <a:srgbClr val="73317A"/>
    <a:srgbClr val="6712B1"/>
    <a:srgbClr val="A2688C"/>
    <a:srgbClr val="7B3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8F2019-5E61-4F89-AD45-9EE32E13E480}" v="2" dt="2024-10-14T09:25:42.4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760"/>
  </p:normalViewPr>
  <p:slideViewPr>
    <p:cSldViewPr snapToGrid="0">
      <p:cViewPr varScale="1">
        <p:scale>
          <a:sx n="113" d="100"/>
          <a:sy n="113" d="100"/>
        </p:scale>
        <p:origin x="62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8/10/relationships/authors" Target="authors.xml"/><Relationship Id="rId3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oa Santiago" userId="08d51f6c-68b9-450d-9c7c-67d9d1eb6edb" providerId="ADAL" clId="{818F2019-5E61-4F89-AD45-9EE32E13E480}"/>
    <pc:docChg chg="modSld">
      <pc:chgData name="Aroa Santiago" userId="08d51f6c-68b9-450d-9c7c-67d9d1eb6edb" providerId="ADAL" clId="{818F2019-5E61-4F89-AD45-9EE32E13E480}" dt="2024-10-14T11:43:05.856" v="10" actId="20577"/>
      <pc:docMkLst>
        <pc:docMk/>
      </pc:docMkLst>
      <pc:sldChg chg="modSp mod">
        <pc:chgData name="Aroa Santiago" userId="08d51f6c-68b9-450d-9c7c-67d9d1eb6edb" providerId="ADAL" clId="{818F2019-5E61-4F89-AD45-9EE32E13E480}" dt="2024-10-14T11:43:05.856" v="10" actId="20577"/>
        <pc:sldMkLst>
          <pc:docMk/>
          <pc:sldMk cId="1651064691" sldId="2134805914"/>
        </pc:sldMkLst>
        <pc:spChg chg="mod">
          <ac:chgData name="Aroa Santiago" userId="08d51f6c-68b9-450d-9c7c-67d9d1eb6edb" providerId="ADAL" clId="{818F2019-5E61-4F89-AD45-9EE32E13E480}" dt="2024-10-14T11:43:05.856" v="10" actId="20577"/>
          <ac:spMkLst>
            <pc:docMk/>
            <pc:sldMk cId="1651064691" sldId="2134805914"/>
            <ac:spMk id="6" creationId="{7B58EA4F-4CCC-CEC5-27BD-4FA407EE1D8E}"/>
          </ac:spMkLst>
        </pc:spChg>
      </pc:sldChg>
      <pc:sldChg chg="modSp">
        <pc:chgData name="Aroa Santiago" userId="08d51f6c-68b9-450d-9c7c-67d9d1eb6edb" providerId="ADAL" clId="{818F2019-5E61-4F89-AD45-9EE32E13E480}" dt="2024-10-14T09:25:42.438" v="1" actId="120"/>
        <pc:sldMkLst>
          <pc:docMk/>
          <pc:sldMk cId="1958934228" sldId="2134805916"/>
        </pc:sldMkLst>
        <pc:spChg chg="mod">
          <ac:chgData name="Aroa Santiago" userId="08d51f6c-68b9-450d-9c7c-67d9d1eb6edb" providerId="ADAL" clId="{818F2019-5E61-4F89-AD45-9EE32E13E480}" dt="2024-10-14T09:25:39.990" v="0" actId="120"/>
          <ac:spMkLst>
            <pc:docMk/>
            <pc:sldMk cId="1958934228" sldId="2134805916"/>
            <ac:spMk id="9" creationId="{B96D1768-94B6-1F68-6063-A050C1DA8DDA}"/>
          </ac:spMkLst>
        </pc:spChg>
        <pc:spChg chg="mod">
          <ac:chgData name="Aroa Santiago" userId="08d51f6c-68b9-450d-9c7c-67d9d1eb6edb" providerId="ADAL" clId="{818F2019-5E61-4F89-AD45-9EE32E13E480}" dt="2024-10-14T09:25:42.438" v="1" actId="120"/>
          <ac:spMkLst>
            <pc:docMk/>
            <pc:sldMk cId="1958934228" sldId="2134805916"/>
            <ac:spMk id="11" creationId="{A2B4AAC7-DDC4-3009-F236-DC0DE25034C1}"/>
          </ac:spMkLst>
        </pc:spChg>
      </pc:sldChg>
      <pc:sldChg chg="mod modShow">
        <pc:chgData name="Aroa Santiago" userId="08d51f6c-68b9-450d-9c7c-67d9d1eb6edb" providerId="ADAL" clId="{818F2019-5E61-4F89-AD45-9EE32E13E480}" dt="2024-10-14T11:42:43.351" v="3" actId="729"/>
        <pc:sldMkLst>
          <pc:docMk/>
          <pc:sldMk cId="2045932016" sldId="2134805923"/>
        </pc:sldMkLst>
      </pc:sldChg>
      <pc:sldChg chg="mod modShow">
        <pc:chgData name="Aroa Santiago" userId="08d51f6c-68b9-450d-9c7c-67d9d1eb6edb" providerId="ADAL" clId="{818F2019-5E61-4F89-AD45-9EE32E13E480}" dt="2024-10-14T11:42:53.544" v="4" actId="729"/>
        <pc:sldMkLst>
          <pc:docMk/>
          <pc:sldMk cId="624485928" sldId="2134805926"/>
        </pc:sldMkLst>
      </pc:sldChg>
      <pc:sldChg chg="mod modShow">
        <pc:chgData name="Aroa Santiago" userId="08d51f6c-68b9-450d-9c7c-67d9d1eb6edb" providerId="ADAL" clId="{818F2019-5E61-4F89-AD45-9EE32E13E480}" dt="2024-10-14T11:42:22.072" v="2" actId="729"/>
        <pc:sldMkLst>
          <pc:docMk/>
          <pc:sldMk cId="856738192" sldId="21348059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1DB45-E13C-4A03-BA9E-C562FE75E551}" type="datetimeFigureOut">
              <a:rPr lang="en-US" smtClean="0"/>
              <a:t>11/4/24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972E9-59EF-499C-9F1B-1217C6DA6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5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972E9-59EF-499C-9F1B-1217C6DA66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71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8e96c7d2dc_0_1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8e96c7d2dc_0_1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64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8e96c7d2dc_0_1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8e96c7d2dc_0_1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5225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" sz="12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Mais de 110 países não têm como meta ou não monitoram a igualdade de gênero nos orçamentos.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" sz="12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Nenhum país ainda tem um sistema tributário totalmente sensível às questões de gênero.</a:t>
            </a:r>
            <a:endParaRPr lang="en-US" sz="12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endParaRPr lang="en-US" sz="1200" b="1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" sz="12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pt" sz="12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eduzir as lacunas no emprego </a:t>
            </a:r>
            <a:r>
              <a:rPr lang="pt" sz="12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promover mudanças nas relações intrafamiliares por meio de reformas tributárias.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" sz="12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Ampliar </a:t>
            </a:r>
            <a:r>
              <a:rPr lang="pt" sz="12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investimentos em </a:t>
            </a:r>
            <a:r>
              <a:rPr lang="pt" sz="12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cuidados.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" sz="12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Reduzir as disparidades de gênero na pobreza </a:t>
            </a:r>
            <a:r>
              <a:rPr lang="pt" sz="12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 </a:t>
            </a:r>
            <a:r>
              <a:rPr lang="pt" sz="12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incidência fiscal equitativa.</a:t>
            </a:r>
            <a:endParaRPr lang="en-US" sz="12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endParaRPr lang="en-US" sz="1200" b="1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pt" sz="1200" b="1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Políticas fiscais moldam economias. </a:t>
            </a:r>
            <a:r>
              <a:rPr lang="pt" sz="120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Sistemas tributários e orçamentos reproduzem vieses sociais, papéis de gênero e relações de poder intrafamiliares.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pt" sz="1200" b="1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Até que as políticas fiscais não sejam alteradas, </a:t>
            </a:r>
            <a:r>
              <a:rPr lang="pt" sz="120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nenhuma economia com igualdade de gênero será alcançada.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pt" sz="1200" b="1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Por exemplo, a incidência fiscal </a:t>
            </a:r>
            <a:r>
              <a:rPr lang="pt" sz="120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amplia as disparidades de pobreza entre os gêneros.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endParaRPr lang="en-US" sz="120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lnSpc>
                <a:spcPct val="108000"/>
              </a:lnSpc>
              <a:buFont typeface="Arial" panose="020B0604020202020204" pitchFamily="34" charset="0"/>
              <a:buNone/>
            </a:pPr>
            <a:r>
              <a:rPr lang="pt" sz="120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Muito já foi feito na área de orçamento sensível ao gênero. Mas os sistemas tributários permanecem exclusivamente intocados.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972E9-59EF-499C-9F1B-1217C6DA66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141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" sz="12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Mais de 110 países não têm como meta ou não monitoram a igualdade de gênero nos orçamentos.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" sz="12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Nenhum país ainda tem um sistema tributário totalmente sensível às questões de gênero.</a:t>
            </a:r>
            <a:endParaRPr lang="en-US" sz="12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endParaRPr lang="en-US" sz="1200" b="1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" sz="12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pt" sz="12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eduzir as lacunas no emprego </a:t>
            </a:r>
            <a:r>
              <a:rPr lang="pt" sz="12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promover mudanças nas relações intrafamiliares por meio de reformas tributárias.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" sz="12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Ampliar </a:t>
            </a:r>
            <a:r>
              <a:rPr lang="pt" sz="12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investimentos em </a:t>
            </a:r>
            <a:r>
              <a:rPr lang="pt" sz="12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cuidados.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" sz="12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Reduzir as disparidades de gênero na pobreza </a:t>
            </a:r>
            <a:r>
              <a:rPr lang="pt" sz="12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 </a:t>
            </a:r>
            <a:r>
              <a:rPr lang="pt" sz="12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incidência fiscal equitativa.</a:t>
            </a:r>
            <a:endParaRPr lang="en-US" sz="12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endParaRPr lang="en-US" sz="1200" b="1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pt" sz="1200" b="1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Políticas fiscais moldam economias. </a:t>
            </a:r>
            <a:r>
              <a:rPr lang="pt" sz="120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Sistemas tributários e orçamentos reproduzem vieses sociais, papéis de gênero e relações de poder intrafamiliares.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pt" sz="1200" b="1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Até que as políticas fiscais não sejam alteradas, </a:t>
            </a:r>
            <a:r>
              <a:rPr lang="pt" sz="120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nenhuma economia com igualdade de gênero será alcançada.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pt" sz="1200" b="1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Por exemplo, a incidência fiscal </a:t>
            </a:r>
            <a:r>
              <a:rPr lang="pt" sz="120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amplia as disparidades de pobreza entre os gêneros.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endParaRPr lang="en-US" sz="120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lnSpc>
                <a:spcPct val="108000"/>
              </a:lnSpc>
              <a:buFont typeface="Arial" panose="020B0604020202020204" pitchFamily="34" charset="0"/>
              <a:buNone/>
            </a:pPr>
            <a:r>
              <a:rPr lang="pt" sz="120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Muito já foi feito na área de orçamento sensível ao gênero. Mas os sistemas tributários permanecem exclusivamente intocados.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972E9-59EF-499C-9F1B-1217C6DA66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54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33684-53AA-0A5E-3716-5D003ECB5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DFF4D0-73F8-8014-A229-A73DC64148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E63BED-39F7-C0A1-C962-BCD8E2491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FD270-A9F9-7E59-8F24-6CD006865E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972E9-59EF-499C-9F1B-1217C6DA66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86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" sz="2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145 </a:t>
            </a:r>
            <a:r>
              <a:rPr lang="pt" sz="2000" b="1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países</a:t>
            </a:r>
            <a:r>
              <a:rPr lang="pt" sz="20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" b="1" err="1">
                <a:solidFill>
                  <a:schemeClr val="accent2">
                    <a:lumMod val="50000"/>
                  </a:schemeClr>
                </a:solidFill>
              </a:rPr>
              <a:t>com campo </a:t>
            </a:r>
            <a:r>
              <a:rPr lang="pt" b="1">
                <a:solidFill>
                  <a:schemeClr val="accent2">
                    <a:lumMod val="50000"/>
                  </a:schemeClr>
                </a:solidFill>
              </a:rPr>
              <a:t>do PNUD </a:t>
            </a:r>
            <a:r>
              <a:rPr lang="pt" b="1" err="1">
                <a:solidFill>
                  <a:schemeClr val="accent2">
                    <a:lumMod val="50000"/>
                  </a:schemeClr>
                </a:solidFill>
              </a:rPr>
              <a:t>presença </a:t>
            </a:r>
            <a:r>
              <a:rPr lang="pt" b="1">
                <a:solidFill>
                  <a:schemeClr val="accent2">
                    <a:lumMod val="50000"/>
                  </a:schemeClr>
                </a:solidFill>
              </a:rPr>
              <a:t>e </a:t>
            </a:r>
            <a:r>
              <a:rPr lang="pt" b="1" err="1">
                <a:solidFill>
                  <a:schemeClr val="accent2">
                    <a:lumMod val="50000"/>
                  </a:schemeClr>
                </a:solidFill>
              </a:rPr>
              <a:t>gênero</a:t>
            </a:r>
            <a:r>
              <a:rPr lang="pt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" b="1" err="1">
                <a:solidFill>
                  <a:schemeClr val="accent2">
                    <a:lumMod val="50000"/>
                  </a:schemeClr>
                </a:solidFill>
              </a:rPr>
              <a:t>igualdade</a:t>
            </a:r>
            <a:r>
              <a:rPr lang="pt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" b="1" err="1">
                <a:solidFill>
                  <a:schemeClr val="accent2">
                    <a:lumMod val="50000"/>
                  </a:schemeClr>
                </a:solidFill>
              </a:rPr>
              <a:t>capacidades </a:t>
            </a:r>
            <a:r>
              <a:rPr lang="pt" b="1">
                <a:solidFill>
                  <a:schemeClr val="accent2">
                    <a:lumMod val="50000"/>
                  </a:schemeClr>
                </a:solidFill>
              </a:rPr>
              <a:t>em 70% </a:t>
            </a:r>
            <a:r>
              <a:rPr lang="pt" b="1" err="1">
                <a:solidFill>
                  <a:schemeClr val="accent2">
                    <a:lumMod val="50000"/>
                  </a:schemeClr>
                </a:solidFill>
              </a:rPr>
              <a:t>delas </a:t>
            </a:r>
            <a:r>
              <a:rPr lang="pt" b="1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t" sz="2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65% dos </a:t>
            </a:r>
            <a:r>
              <a:rPr lang="pt" sz="2000" b="1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programas</a:t>
            </a:r>
            <a:r>
              <a:rPr lang="pt" sz="20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" b="1">
                <a:solidFill>
                  <a:schemeClr val="accent2">
                    <a:lumMod val="50000"/>
                  </a:schemeClr>
                </a:solidFill>
              </a:rPr>
              <a:t>do portfólio completo </a:t>
            </a:r>
            <a:r>
              <a:rPr lang="pt" b="1" err="1">
                <a:solidFill>
                  <a:schemeClr val="accent2">
                    <a:lumMod val="50000"/>
                  </a:schemeClr>
                </a:solidFill>
              </a:rPr>
              <a:t>do PNUD interessantes</a:t>
            </a:r>
            <a:r>
              <a:rPr lang="pt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" b="1" err="1">
                <a:solidFill>
                  <a:schemeClr val="accent2">
                    <a:lumMod val="50000"/>
                  </a:schemeClr>
                </a:solidFill>
              </a:rPr>
              <a:t>significativamente</a:t>
            </a:r>
            <a:r>
              <a:rPr lang="pt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" b="1" err="1">
                <a:solidFill>
                  <a:schemeClr val="accent2">
                    <a:lumMod val="50000"/>
                  </a:schemeClr>
                </a:solidFill>
              </a:rPr>
              <a:t>pára</a:t>
            </a:r>
            <a:r>
              <a:rPr lang="pt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" b="1" err="1">
                <a:solidFill>
                  <a:schemeClr val="accent2">
                    <a:lumMod val="50000"/>
                  </a:schemeClr>
                </a:solidFill>
              </a:rPr>
              <a:t>gênero</a:t>
            </a:r>
            <a:r>
              <a:rPr lang="pt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" b="1" err="1">
                <a:solidFill>
                  <a:schemeClr val="accent2">
                    <a:lumMod val="50000"/>
                  </a:schemeClr>
                </a:solidFill>
              </a:rPr>
              <a:t>igualdade </a:t>
            </a:r>
            <a:r>
              <a:rPr lang="pt" b="1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pt" b="1" err="1">
                <a:solidFill>
                  <a:schemeClr val="accent2">
                    <a:lumMod val="50000"/>
                  </a:schemeClr>
                </a:solidFill>
              </a:rPr>
              <a:t>com um orçamento </a:t>
            </a:r>
            <a:r>
              <a:rPr lang="pt" b="1">
                <a:solidFill>
                  <a:schemeClr val="accent2">
                    <a:lumMod val="50000"/>
                  </a:schemeClr>
                </a:solidFill>
              </a:rPr>
              <a:t>global de 6,5 </a:t>
            </a:r>
            <a:r>
              <a:rPr lang="pt" b="1" err="1">
                <a:solidFill>
                  <a:schemeClr val="accent2">
                    <a:lumMod val="50000"/>
                  </a:schemeClr>
                </a:solidFill>
              </a:rPr>
              <a:t>bilhões de </a:t>
            </a:r>
            <a:r>
              <a:rPr lang="pt" b="1">
                <a:solidFill>
                  <a:schemeClr val="accent2">
                    <a:lumMod val="50000"/>
                  </a:schemeClr>
                </a:solidFill>
              </a:rPr>
              <a:t>dólares.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t" sz="2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 </a:t>
            </a:r>
            <a:r>
              <a:rPr lang="pt" sz="2000" b="1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público</a:t>
            </a:r>
            <a:r>
              <a:rPr lang="pt" sz="2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" sz="2000" b="1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instituições</a:t>
            </a:r>
            <a:r>
              <a:rPr lang="pt" sz="2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" b="1">
                <a:solidFill>
                  <a:schemeClr val="accent2">
                    <a:lumMod val="50000"/>
                  </a:schemeClr>
                </a:solidFill>
              </a:rPr>
              <a:t>estão </a:t>
            </a:r>
            <a:r>
              <a:rPr lang="pt" b="1" err="1">
                <a:solidFill>
                  <a:schemeClr val="accent2">
                    <a:lumMod val="50000"/>
                  </a:schemeClr>
                </a:solidFill>
              </a:rPr>
              <a:t>atualmente</a:t>
            </a:r>
            <a:r>
              <a:rPr lang="pt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" b="1" err="1">
                <a:solidFill>
                  <a:schemeClr val="accent2">
                    <a:lumMod val="50000"/>
                  </a:schemeClr>
                </a:solidFill>
              </a:rPr>
              <a:t>empresa</a:t>
            </a:r>
            <a:r>
              <a:rPr lang="pt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" b="1" err="1">
                <a:solidFill>
                  <a:schemeClr val="accent2">
                    <a:lumMod val="50000"/>
                  </a:schemeClr>
                </a:solidFill>
              </a:rPr>
              <a:t>fazer PNUD</a:t>
            </a:r>
            <a:r>
              <a:rPr lang="pt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" b="1" err="1">
                <a:solidFill>
                  <a:schemeClr val="accent2">
                    <a:lumMod val="50000"/>
                  </a:schemeClr>
                </a:solidFill>
              </a:rPr>
              <a:t>gênero</a:t>
            </a:r>
            <a:r>
              <a:rPr lang="pt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" b="1" err="1">
                <a:solidFill>
                  <a:schemeClr val="accent2">
                    <a:lumMod val="50000"/>
                  </a:schemeClr>
                </a:solidFill>
              </a:rPr>
              <a:t>igualdade</a:t>
            </a:r>
            <a:r>
              <a:rPr lang="pt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" b="1" err="1">
                <a:solidFill>
                  <a:schemeClr val="accent2">
                    <a:lumMod val="50000"/>
                  </a:schemeClr>
                </a:solidFill>
              </a:rPr>
              <a:t>selo </a:t>
            </a:r>
            <a:r>
              <a:rPr lang="pt" b="1">
                <a:solidFill>
                  <a:schemeClr val="accent2">
                    <a:lumMod val="50000"/>
                  </a:schemeClr>
                </a:solidFill>
              </a:rPr>
              <a:t>em 16 </a:t>
            </a:r>
            <a:r>
              <a:rPr lang="pt" b="1" err="1">
                <a:solidFill>
                  <a:schemeClr val="accent2">
                    <a:lumMod val="50000"/>
                  </a:schemeClr>
                </a:solidFill>
              </a:rPr>
              <a:t>países </a:t>
            </a:r>
            <a:r>
              <a:rPr lang="pt" b="1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t" sz="2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95 </a:t>
            </a:r>
            <a:r>
              <a:rPr lang="pt" sz="2000" b="1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países</a:t>
            </a:r>
            <a:r>
              <a:rPr lang="pt" sz="2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" b="1">
                <a:solidFill>
                  <a:schemeClr val="accent2">
                    <a:lumMod val="50000"/>
                  </a:schemeClr>
                </a:solidFill>
              </a:rPr>
              <a:t>O PNUD </a:t>
            </a:r>
            <a:r>
              <a:rPr lang="pt" b="1" err="1">
                <a:solidFill>
                  <a:schemeClr val="accent2">
                    <a:lumMod val="50000"/>
                  </a:schemeClr>
                </a:solidFill>
              </a:rPr>
              <a:t>é</a:t>
            </a:r>
            <a:r>
              <a:rPr lang="pt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" b="1" err="1">
                <a:solidFill>
                  <a:schemeClr val="accent2">
                    <a:lumMod val="50000"/>
                  </a:schemeClr>
                </a:solidFill>
              </a:rPr>
              <a:t>atualmente</a:t>
            </a:r>
            <a:r>
              <a:rPr lang="pt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" b="1" err="1">
                <a:solidFill>
                  <a:schemeClr val="accent2">
                    <a:lumMod val="50000"/>
                  </a:schemeClr>
                </a:solidFill>
              </a:rPr>
              <a:t>trabalhando</a:t>
            </a:r>
            <a:r>
              <a:rPr lang="pt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" b="1" err="1">
                <a:solidFill>
                  <a:schemeClr val="accent2">
                    <a:lumMod val="50000"/>
                  </a:schemeClr>
                </a:solidFill>
              </a:rPr>
              <a:t>com</a:t>
            </a:r>
            <a:r>
              <a:rPr lang="pt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" b="1" err="1">
                <a:solidFill>
                  <a:schemeClr val="accent2">
                    <a:lumMod val="50000"/>
                  </a:schemeClr>
                </a:solidFill>
              </a:rPr>
              <a:t>Ministérios </a:t>
            </a:r>
            <a:r>
              <a:rPr lang="pt" b="1">
                <a:solidFill>
                  <a:schemeClr val="accent2">
                    <a:lumMod val="50000"/>
                  </a:schemeClr>
                </a:solidFill>
              </a:rPr>
              <a:t>das </a:t>
            </a:r>
            <a:r>
              <a:rPr lang="pt" b="1" err="1">
                <a:solidFill>
                  <a:schemeClr val="accent2">
                    <a:lumMod val="50000"/>
                  </a:schemeClr>
                </a:solidFill>
              </a:rPr>
              <a:t>Finanças </a:t>
            </a:r>
            <a:r>
              <a:rPr lang="pt" b="1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972E9-59EF-499C-9F1B-1217C6DA66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79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972E9-59EF-499C-9F1B-1217C6DA66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40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73A91-AEC1-432A-ACEC-A923ABD32D0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18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8e96c7d2dc_0_1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8e96c7d2dc_0_1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204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8e96c7d2dc_0_1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8e96c7d2dc_0_1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522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DF01B-0FA5-BED3-94FF-C6EF52C8D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52781-E20B-65AF-F001-2189075E2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0D372-D223-45BA-079C-B117C11A4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8436-0FA5-42AB-9C1A-2B4507CDCA5F}" type="datetimeFigureOut">
              <a:rPr lang="en-US" smtClean="0"/>
              <a:t>11/4/24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859BB-B35A-7F65-0892-6764DBA0E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79A33-A48D-48E0-A93C-AA673E45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1822-2867-4122-82AA-4F74D51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6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7A8B3-91E5-D294-3E83-B346532E2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A2494A-6919-14C6-E6E8-0BB7AE79B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8670A-E8CA-C165-9E15-2952B50B0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8436-0FA5-42AB-9C1A-2B4507CDCA5F}" type="datetimeFigureOut">
              <a:rPr lang="en-US" smtClean="0"/>
              <a:t>11/4/24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7C9A0-F343-B4F5-DA79-5F8B2AA54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DBA61-ACC1-024F-817A-3BFE50C3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1822-2867-4122-82AA-4F74D51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6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7DF0F5-64D2-B83F-A398-22B00F6FD2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784394-6186-3683-D2D4-03773167C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2BF5B-3CE4-076F-C56E-B2C982D39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8436-0FA5-42AB-9C1A-2B4507CDCA5F}" type="datetimeFigureOut">
              <a:rPr lang="en-US" smtClean="0"/>
              <a:t>11/4/24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5EA91-BAF4-7688-C832-89421B21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35165-35B8-514A-E8B3-D3B51FDA6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1822-2867-4122-82AA-4F74D51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36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- COVER - Op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691563-3714-4CAE-8EE5-498BDD45DB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03200" y="3009901"/>
            <a:ext cx="12395200" cy="1524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it-IT" err="1"/>
              <a:t>Section</a:t>
            </a:r>
            <a:r>
              <a:rPr lang="it-IT"/>
              <a:t> </a:t>
            </a:r>
            <a:r>
              <a:rPr lang="it-IT" err="1"/>
              <a:t>title</a:t>
            </a:r>
            <a:r>
              <a:rPr lang="it-IT"/>
              <a:t> (option c)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8CAE3E4-4B33-4163-B2AB-F42BDFBD9D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14300" y="3962400"/>
            <a:ext cx="12306300" cy="147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err="1"/>
              <a:t>Subtitle</a:t>
            </a:r>
            <a:r>
              <a:rPr lang="it-IT"/>
              <a:t>, </a:t>
            </a:r>
            <a:r>
              <a:rPr lang="it-IT" err="1"/>
              <a:t>if</a:t>
            </a:r>
            <a:r>
              <a:rPr lang="it-IT"/>
              <a:t> </a:t>
            </a:r>
            <a:r>
              <a:rPr lang="it-IT" err="1"/>
              <a:t>needed</a:t>
            </a:r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507974D-C538-FA48-D3C5-DE58589696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8900" y="5837286"/>
            <a:ext cx="461392" cy="856192"/>
          </a:xfrm>
          <a:prstGeom prst="rect">
            <a:avLst/>
          </a:prstGeom>
        </p:spPr>
      </p:pic>
      <p:sp>
        <p:nvSpPr>
          <p:cNvPr id="12" name="Segnaposto piè di pagina 4">
            <a:extLst>
              <a:ext uri="{FF2B5EF4-FFF2-40B4-BE49-F238E27FC236}">
                <a16:creationId xmlns:a16="http://schemas.microsoft.com/office/drawing/2014/main" id="{008AAE7F-3810-8AF9-87F0-F60302C2F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7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b="1"/>
              <a:t>UNDP Gender Equality Strategy 2022-2025</a:t>
            </a:r>
            <a:endParaRPr lang="it-IT"/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A720DAB2-2056-7029-D8D0-F07A6D6F6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45700" y="6356350"/>
            <a:ext cx="1308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AE0B9A-5E89-46E1-9E4C-0A91AFAB2372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1" name="Segnaposto testo 12">
            <a:extLst>
              <a:ext uri="{FF2B5EF4-FFF2-40B4-BE49-F238E27FC236}">
                <a16:creationId xmlns:a16="http://schemas.microsoft.com/office/drawing/2014/main" id="{9F15DF66-61A9-D02B-8AB2-8784E273BB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7300" y="127000"/>
            <a:ext cx="2057400" cy="1943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03523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05824-FD91-0BFD-0411-3C1407F3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B0AF-1B7C-6DB6-4879-44C5E95CA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D5C72-72D8-C3B7-E368-E84A6F9CC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8436-0FA5-42AB-9C1A-2B4507CDCA5F}" type="datetimeFigureOut">
              <a:rPr lang="en-US" smtClean="0"/>
              <a:t>11/4/24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8E4E7-E620-9ADB-E2B5-57BFC06A9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63552-A450-D0EE-720C-84B7F47A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1822-2867-4122-82AA-4F74D51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6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14889-0461-BFDF-0EFD-9BDD9246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78194-0B41-47CE-0F14-105E5CEDD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F909A-CA26-1BBD-9F3F-47418CF18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8436-0FA5-42AB-9C1A-2B4507CDCA5F}" type="datetimeFigureOut">
              <a:rPr lang="en-US" smtClean="0"/>
              <a:t>11/4/24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4C762-7675-E8D9-DBAA-AD7A1046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C78AB-D38E-21E8-2C00-09274E1AD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1822-2867-4122-82AA-4F74D51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0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B5E57-03DC-84CB-54C1-A781088D2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58227-1DDA-BCCE-9905-1932F8575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833D4-00B4-C653-6388-F9E47D41C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C8736-33EB-4A85-9264-1D368B9F9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8436-0FA5-42AB-9C1A-2B4507CDCA5F}" type="datetimeFigureOut">
              <a:rPr lang="en-US" smtClean="0"/>
              <a:t>11/4/24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5A151-09E8-1D87-76BA-131EE897D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19BC4-72F0-2245-FC19-3855949A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1822-2867-4122-82AA-4F74D51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3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63059-513E-C7ED-2335-37D34DC74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7AF95-1B6B-F136-46FE-0CCF49D4C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48EE6-B6CC-904F-5617-35A5C1307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4E137E-7931-B7F6-101F-C47D7618C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4690C3-4E47-8A2D-4DD7-9773CD1D3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F7FAEC-B9F6-68D8-4546-375AFEB8F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8436-0FA5-42AB-9C1A-2B4507CDCA5F}" type="datetimeFigureOut">
              <a:rPr lang="en-US" smtClean="0"/>
              <a:t>11/4/24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19A904-9136-784A-73A1-57712748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7B4573-AA16-E51C-A34B-A80161F5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1822-2867-4122-82AA-4F74D51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2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E27C7-5B45-14DB-71CB-3AA48B9C1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8FDC11-556B-5F92-F44C-5F9EB4E15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8436-0FA5-42AB-9C1A-2B4507CDCA5F}" type="datetimeFigureOut">
              <a:rPr lang="en-US" smtClean="0"/>
              <a:t>11/4/24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485EFA-C4B4-E661-1D0F-62EBA008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2F8AE5-660D-EB4D-FC1E-4F0B3E9C0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1822-2867-4122-82AA-4F74D51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0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FB4F8-5190-0915-EBE4-C74EF8783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8436-0FA5-42AB-9C1A-2B4507CDCA5F}" type="datetimeFigureOut">
              <a:rPr lang="en-US" smtClean="0"/>
              <a:t>11/4/24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1920B-A80E-0223-1449-BDFAE1AE2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6C0C5-96DA-396C-AEC9-F450262DB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1822-2867-4122-82AA-4F74D51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7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1D86D-9CDE-9413-106B-CF346195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F71B2-D2DD-4011-A78E-6A950472F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F5B981-5747-DD0F-0E9C-EF5D1D9D5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9618A-2BEF-736C-9A4B-1D8DFBEE2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8436-0FA5-42AB-9C1A-2B4507CDCA5F}" type="datetimeFigureOut">
              <a:rPr lang="en-US" smtClean="0"/>
              <a:t>11/4/24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9D7F6-F362-1DFF-8D4D-C44576920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FC13A-F424-2D9E-619A-A7B7F0084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1822-2867-4122-82AA-4F74D51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0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145D6-2D7B-5A8A-89F1-F418D6949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C8F8A1-C0AE-C5B3-281D-A08482018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76373-99A2-EEED-FF9B-B27D76845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85C40-98F5-3BA5-138C-544D594A8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8436-0FA5-42AB-9C1A-2B4507CDCA5F}" type="datetimeFigureOut">
              <a:rPr lang="en-US" smtClean="0"/>
              <a:t>11/4/24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B4621-B87F-9E4B-686D-7F561EA63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B4B8F-D9FA-1515-047D-36C261B1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1822-2867-4122-82AA-4F74D51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6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548717-495E-DD3B-4A90-716DAF67F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E1ED3-F7DA-E322-FDE5-D01BFDEC3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B04B8-D339-553C-D4A4-B00FD82DA8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08436-0FA5-42AB-9C1A-2B4507CDCA5F}" type="datetimeFigureOut">
              <a:rPr lang="en-US" smtClean="0"/>
              <a:t>11/4/24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96019-291D-CAAA-36A0-D0BC1791B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8F073-A64D-C3DE-DF4D-BDBA265C0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61822-2867-4122-82AA-4F74D51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7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background with a yellow and blue center&#10;&#10;Description automatically generated with medium confidence">
            <a:extLst>
              <a:ext uri="{FF2B5EF4-FFF2-40B4-BE49-F238E27FC236}">
                <a16:creationId xmlns:a16="http://schemas.microsoft.com/office/drawing/2014/main" id="{F7CA5FBE-08B1-8A21-BA40-D2F768067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6F68620-E6BF-4984-AFE4-FDB82E8B3DFC}"/>
              </a:ext>
            </a:extLst>
          </p:cNvPr>
          <p:cNvSpPr txBox="1">
            <a:spLocks/>
          </p:cNvSpPr>
          <p:nvPr/>
        </p:nvSpPr>
        <p:spPr>
          <a:xfrm>
            <a:off x="436744" y="4205828"/>
            <a:ext cx="11315463" cy="8144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roxima Nova Rg" panose="02000506030000020004" pitchFamily="2" charset="0"/>
              </a:rPr>
              <a:t>EQUANOMIA: Políticas fiscais que funcionam para a igualdade de género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" sz="2600" b="0" dirty="0">
                <a:latin typeface="Proxima Nova Rg" panose="02000506030000020004" pitchFamily="2" charset="0"/>
              </a:rPr>
              <a:t>Programa das Nações Unidas para o Desenvolvimento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roxima Nova Rg" panose="02000506030000020004" pitchFamily="2" charset="0"/>
            </a:endParaRPr>
          </a:p>
        </p:txBody>
      </p:sp>
      <p:pic>
        <p:nvPicPr>
          <p:cNvPr id="12" name="Picture 11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CB2776C9-72D0-9FA9-0506-D5B7D05518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007" y="386013"/>
            <a:ext cx="646480" cy="1314780"/>
          </a:xfrm>
          <a:prstGeom prst="rect">
            <a:avLst/>
          </a:prstGeom>
          <a:effectLst>
            <a:outerShdw blurRad="301249" dist="81843" dir="6360000" sx="101000" sy="101000" algn="tl" rotWithShape="0">
              <a:prstClr val="black">
                <a:alpha val="92771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5623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8C4007-F9AC-70C6-97B2-2B6B06B3C4A2}"/>
              </a:ext>
            </a:extLst>
          </p:cNvPr>
          <p:cNvSpPr txBox="1"/>
          <p:nvPr/>
        </p:nvSpPr>
        <p:spPr>
          <a:xfrm>
            <a:off x="1092047" y="1109565"/>
            <a:ext cx="4205967" cy="76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" sz="4200" b="1">
                <a:solidFill>
                  <a:srgbClr val="471975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Nigéria</a:t>
            </a:r>
            <a:endParaRPr lang="en-US" sz="4200">
              <a:solidFill>
                <a:srgbClr val="471975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FB947F-0402-6444-C888-F564815F4407}"/>
              </a:ext>
            </a:extLst>
          </p:cNvPr>
          <p:cNvSpPr txBox="1"/>
          <p:nvPr/>
        </p:nvSpPr>
        <p:spPr>
          <a:xfrm>
            <a:off x="1092047" y="2147974"/>
            <a:ext cx="6263793" cy="3349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" b="1" dirty="0">
                <a:solidFill>
                  <a:srgbClr val="EEA51F"/>
                </a:solidFill>
                <a:latin typeface="Proxima Nova Rg" panose="02000506030000020004"/>
                <a:ea typeface="Aptos" panose="020B0004020202020204" pitchFamily="34" charset="0"/>
                <a:cs typeface="Times New Roman" panose="02020603050405020304" pitchFamily="18" charset="0"/>
              </a:rPr>
              <a:t>O </a:t>
            </a:r>
            <a:r>
              <a:rPr lang="pt" sz="1800" b="1" dirty="0">
                <a:solidFill>
                  <a:srgbClr val="EEA51F"/>
                </a:solidFill>
                <a:effectLst/>
                <a:latin typeface="Proxima Nova Rg" panose="02000506030000020004"/>
                <a:ea typeface="Aptos" panose="020B0004020202020204" pitchFamily="34" charset="0"/>
                <a:cs typeface="Times New Roman" panose="02020603050405020304" pitchFamily="18" charset="0"/>
              </a:rPr>
              <a:t>Ministério Federal das Finanças, Orçamento e Planejamento Nacional </a:t>
            </a:r>
            <a:r>
              <a:rPr lang="pt" sz="1800" dirty="0">
                <a:solidFill>
                  <a:srgbClr val="471975"/>
                </a:solidFill>
                <a:effectLst/>
                <a:latin typeface="Proxima Nova Rg" panose="02000506030000020004"/>
                <a:ea typeface="Aptos" panose="020B0004020202020204" pitchFamily="34" charset="0"/>
                <a:cs typeface="Times New Roman" panose="02020603050405020304" pitchFamily="18" charset="0"/>
              </a:rPr>
              <a:t>está avaliando o alinhamento das políticas fiscais com o ODS 5 para informar a reforma tributária em andamento do governo.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700" dirty="0">
              <a:solidFill>
                <a:srgbClr val="471975"/>
              </a:solidFill>
              <a:effectLst/>
              <a:latin typeface="Proxima Nova Rg" panose="02000506030000020004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" b="1" dirty="0">
                <a:solidFill>
                  <a:srgbClr val="EEA51F"/>
                </a:solidFill>
                <a:latin typeface="Proxima Nova Rg" panose="02000506030000020004"/>
                <a:ea typeface="Aptos" panose="020B0004020202020204" pitchFamily="34" charset="0"/>
                <a:cs typeface="Times New Roman" panose="02020603050405020304" pitchFamily="18" charset="0"/>
              </a:rPr>
              <a:t>O </a:t>
            </a:r>
            <a:r>
              <a:rPr lang="pt" sz="1800" b="1" dirty="0">
                <a:solidFill>
                  <a:srgbClr val="EEA51F"/>
                </a:solidFill>
                <a:effectLst/>
                <a:latin typeface="Proxima Nova Rg" panose="02000506030000020004"/>
                <a:ea typeface="Aptos" panose="020B0004020202020204" pitchFamily="34" charset="0"/>
                <a:cs typeface="Times New Roman" panose="02020603050405020304" pitchFamily="18" charset="0"/>
              </a:rPr>
              <a:t>Serviço Federal de Receita Federal e duas administrações estaduais de receita </a:t>
            </a:r>
            <a:r>
              <a:rPr lang="pt" sz="1800" dirty="0">
                <a:solidFill>
                  <a:srgbClr val="471975"/>
                </a:solidFill>
                <a:effectLst/>
                <a:latin typeface="Proxima Nova Rg" panose="02000506030000020004"/>
                <a:ea typeface="Aptos" panose="020B0004020202020204" pitchFamily="34" charset="0"/>
                <a:cs typeface="Times New Roman" panose="02020603050405020304" pitchFamily="18" charset="0"/>
              </a:rPr>
              <a:t>(Ondo e Kaduna </a:t>
            </a:r>
            <a:r>
              <a:rPr lang="pt" dirty="0">
                <a:solidFill>
                  <a:srgbClr val="471975"/>
                </a:solidFill>
                <a:latin typeface="Proxima Nova Rg" panose="02000506030000020004"/>
                <a:ea typeface="Aptos" panose="020B0004020202020204" pitchFamily="34" charset="0"/>
                <a:cs typeface="Times New Roman" panose="02020603050405020304" pitchFamily="18" charset="0"/>
              </a:rPr>
              <a:t>) aprofundaram parcerias com mulheres em </a:t>
            </a:r>
            <a:r>
              <a:rPr lang="pt" dirty="0" err="1">
                <a:solidFill>
                  <a:srgbClr val="471975"/>
                </a:solidFill>
                <a:latin typeface="Proxima Nova Rg" panose="02000506030000020004"/>
                <a:ea typeface="Aptos" panose="020B0004020202020204" pitchFamily="34" charset="0"/>
                <a:cs typeface="Times New Roman" panose="02020603050405020304" pitchFamily="18" charset="0"/>
              </a:rPr>
              <a:t>OSCs</a:t>
            </a:r>
            <a:r>
              <a:rPr lang="pt" dirty="0">
                <a:solidFill>
                  <a:srgbClr val="471975"/>
                </a:solidFill>
                <a:latin typeface="Proxima Nova Rg" panose="02000506030000020004"/>
                <a:ea typeface="Aptos" panose="020B0004020202020204" pitchFamily="34" charset="0"/>
                <a:cs typeface="Times New Roman" panose="02020603050405020304" pitchFamily="18" charset="0"/>
              </a:rPr>
              <a:t> e incorporaram a igualdade de gênero em programas de educação para contribuintes, como parte do </a:t>
            </a:r>
            <a:r>
              <a:rPr lang="pt" sz="1800" dirty="0">
                <a:solidFill>
                  <a:srgbClr val="471975"/>
                </a:solidFill>
                <a:effectLst/>
                <a:latin typeface="Proxima Nova Rg" panose="02000506030000020004"/>
                <a:ea typeface="Aptos" panose="020B0004020202020204" pitchFamily="34" charset="0"/>
                <a:cs typeface="Times New Roman" panose="02020603050405020304" pitchFamily="18" charset="0"/>
              </a:rPr>
              <a:t>Selo de Igualdade de Gênero para Instituições Públicas.</a:t>
            </a:r>
          </a:p>
        </p:txBody>
      </p:sp>
      <p:pic>
        <p:nvPicPr>
          <p:cNvPr id="2" name="Picture 34" descr="A blue square with white text and a logo with a world map in the center&#10;&#10;Description automatically generated">
            <a:extLst>
              <a:ext uri="{FF2B5EF4-FFF2-40B4-BE49-F238E27FC236}">
                <a16:creationId xmlns:a16="http://schemas.microsoft.com/office/drawing/2014/main" id="{C4F34686-C6E5-9F5E-559F-5AAAC5606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5782" y="225678"/>
            <a:ext cx="467264" cy="94621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9BCEB0D-AE32-7FC6-F096-249F8ED43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" t="36444" r="50955" b="14074"/>
          <a:stretch/>
        </p:blipFill>
        <p:spPr bwMode="auto">
          <a:xfrm>
            <a:off x="7441807" y="1414130"/>
            <a:ext cx="4361239" cy="441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25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background with a yellow and blue center&#10;&#10;Description automatically generated with medium confidence">
            <a:extLst>
              <a:ext uri="{FF2B5EF4-FFF2-40B4-BE49-F238E27FC236}">
                <a16:creationId xmlns:a16="http://schemas.microsoft.com/office/drawing/2014/main" id="{348D12D6-5C38-F013-794C-0A68EBEDA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CA0721-AE7B-2806-592F-626FC525A650}"/>
              </a:ext>
            </a:extLst>
          </p:cNvPr>
          <p:cNvSpPr txBox="1"/>
          <p:nvPr/>
        </p:nvSpPr>
        <p:spPr>
          <a:xfrm>
            <a:off x="2072166" y="2798058"/>
            <a:ext cx="77476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" sz="4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EQUANOMICS</a:t>
            </a:r>
            <a:r>
              <a:rPr lang="pt" sz="4400" dirty="0">
                <a:solidFill>
                  <a:schemeClr val="bg1"/>
                </a:solidFill>
                <a:latin typeface="Proxima Nova Rg" panose="02000506030000020004" pitchFamily="50" charset="0"/>
              </a:rPr>
              <a:t> </a:t>
            </a:r>
          </a:p>
          <a:p>
            <a:pPr algn="ctr"/>
            <a:r>
              <a:rPr lang="pt" sz="3200" dirty="0">
                <a:solidFill>
                  <a:schemeClr val="bg1"/>
                </a:solidFill>
                <a:latin typeface="Proxima Nova Rg" panose="02000506030000020004" pitchFamily="50" charset="0"/>
              </a:rPr>
              <a:t>Laboratório Global de Aprendizagem </a:t>
            </a:r>
          </a:p>
          <a:p>
            <a:pPr algn="ctr"/>
            <a:r>
              <a:rPr lang="pt" sz="3200" dirty="0">
                <a:solidFill>
                  <a:schemeClr val="bg1"/>
                </a:solidFill>
                <a:latin typeface="Proxima Nova Rg" panose="02000506030000020004" pitchFamily="50" charset="0"/>
              </a:rPr>
              <a:t>sobre Economias de Igualdade de Gênero</a:t>
            </a:r>
          </a:p>
        </p:txBody>
      </p:sp>
      <p:pic>
        <p:nvPicPr>
          <p:cNvPr id="2" name="Picture 1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97AF48F2-1793-F547-4019-9A4F87011C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007" y="386013"/>
            <a:ext cx="646480" cy="1314780"/>
          </a:xfrm>
          <a:prstGeom prst="rect">
            <a:avLst/>
          </a:prstGeom>
          <a:effectLst>
            <a:outerShdw blurRad="301249" dist="81843" dir="6360000" sx="101000" sy="101000" algn="tl" rotWithShape="0">
              <a:prstClr val="black">
                <a:alpha val="92771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0993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8315860-19A6-DD0C-B40D-BDD37A95734D}"/>
              </a:ext>
            </a:extLst>
          </p:cNvPr>
          <p:cNvSpPr txBox="1"/>
          <p:nvPr/>
        </p:nvSpPr>
        <p:spPr>
          <a:xfrm>
            <a:off x="1364531" y="185357"/>
            <a:ext cx="9247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" sz="2200" b="1" dirty="0">
                <a:solidFill>
                  <a:srgbClr val="360472"/>
                </a:solidFill>
                <a:latin typeface="Proxima Nova Rg" panose="02000506030000020004" pitchFamily="50" charset="0"/>
              </a:rPr>
              <a:t>Laboratório de Aprendizagem Global EQUANOMICS</a:t>
            </a:r>
          </a:p>
          <a:p>
            <a:pPr algn="ctr"/>
            <a:r>
              <a:rPr lang="pt" sz="2200" b="1" dirty="0">
                <a:solidFill>
                  <a:srgbClr val="360472"/>
                </a:solidFill>
                <a:latin typeface="Proxima Nova Rg" panose="02000506030000020004" pitchFamily="50" charset="0"/>
              </a:rPr>
              <a:t>sobre economias de igualdade de gênero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72C209-E75C-A294-48E1-CFFE6D220D89}"/>
              </a:ext>
            </a:extLst>
          </p:cNvPr>
          <p:cNvSpPr/>
          <p:nvPr/>
        </p:nvSpPr>
        <p:spPr>
          <a:xfrm>
            <a:off x="2465798" y="4843873"/>
            <a:ext cx="1983332" cy="1413096"/>
          </a:xfrm>
          <a:prstGeom prst="rect">
            <a:avLst/>
          </a:prstGeom>
          <a:gradFill>
            <a:gsLst>
              <a:gs pos="94000">
                <a:srgbClr val="551F75"/>
              </a:gs>
              <a:gs pos="100000">
                <a:srgbClr val="E3B17D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" sz="1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Economistas do PNUD </a:t>
            </a:r>
            <a:r>
              <a:rPr lang="pt" sz="1300">
                <a:latin typeface="Proxima Nova Rg" panose="02000506030000020004" pitchFamily="50" charset="0"/>
              </a:rPr>
              <a:t>integram economia feminista em seu trabalho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62AFE2-85CC-6974-24A3-8EFD9DB8C3BE}"/>
              </a:ext>
            </a:extLst>
          </p:cNvPr>
          <p:cNvSpPr/>
          <p:nvPr/>
        </p:nvSpPr>
        <p:spPr>
          <a:xfrm>
            <a:off x="5089775" y="4848047"/>
            <a:ext cx="1983332" cy="1413096"/>
          </a:xfrm>
          <a:prstGeom prst="rect">
            <a:avLst/>
          </a:prstGeom>
          <a:gradFill>
            <a:gsLst>
              <a:gs pos="94000">
                <a:srgbClr val="551F75"/>
              </a:gs>
              <a:gs pos="100000">
                <a:srgbClr val="E3B17D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" sz="1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Rede de economistas feministas </a:t>
            </a:r>
            <a:r>
              <a:rPr lang="pt" sz="1300">
                <a:latin typeface="Proxima Nova Rg" panose="02000506030000020004" pitchFamily="50" charset="0"/>
              </a:rPr>
              <a:t>criada (PNUD e fora)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93113F-E3DD-9EE5-C4B8-E3163EE0E1FF}"/>
              </a:ext>
            </a:extLst>
          </p:cNvPr>
          <p:cNvSpPr/>
          <p:nvPr/>
        </p:nvSpPr>
        <p:spPr>
          <a:xfrm>
            <a:off x="7713752" y="4843873"/>
            <a:ext cx="1983332" cy="1413096"/>
          </a:xfrm>
          <a:prstGeom prst="rect">
            <a:avLst/>
          </a:prstGeom>
          <a:gradFill>
            <a:gsLst>
              <a:gs pos="94000">
                <a:srgbClr val="551F75"/>
              </a:gs>
              <a:gs pos="100000">
                <a:srgbClr val="E3B17D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" sz="1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Lançamento do Relatório Anual de Economia e</a:t>
            </a:r>
          </a:p>
          <a:p>
            <a:pPr algn="ctr"/>
            <a:r>
              <a:rPr lang="pt" sz="1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Análise de Tendências de Gênero</a:t>
            </a:r>
          </a:p>
          <a:p>
            <a:pPr algn="ctr"/>
            <a:r>
              <a:rPr lang="pt" sz="1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antecipar desafios</a:t>
            </a:r>
            <a:endParaRPr lang="en-US" sz="1300">
              <a:latin typeface="Proxima Nova Rg" panose="02000506030000020004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9466A3-8D56-0343-18FD-F04B41FA56ED}"/>
              </a:ext>
            </a:extLst>
          </p:cNvPr>
          <p:cNvSpPr/>
          <p:nvPr/>
        </p:nvSpPr>
        <p:spPr>
          <a:xfrm>
            <a:off x="2220831" y="1324169"/>
            <a:ext cx="7750338" cy="1310354"/>
          </a:xfrm>
          <a:prstGeom prst="rect">
            <a:avLst/>
          </a:prstGeom>
          <a:gradFill flip="none" rotWithShape="1">
            <a:gsLst>
              <a:gs pos="25000">
                <a:srgbClr val="551F75"/>
              </a:gs>
              <a:gs pos="100000">
                <a:srgbClr val="E3B17D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>
              <a:latin typeface="Proxima Nova Rg" panose="02000506030000020004" pitchFamily="50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61FADE-4B8F-82A3-77F1-1AA191F25106}"/>
              </a:ext>
            </a:extLst>
          </p:cNvPr>
          <p:cNvSpPr txBox="1"/>
          <p:nvPr/>
        </p:nvSpPr>
        <p:spPr>
          <a:xfrm>
            <a:off x="2054578" y="1883480"/>
            <a:ext cx="79165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" sz="1600" dirty="0">
                <a:solidFill>
                  <a:schemeClr val="bg1"/>
                </a:solidFill>
                <a:latin typeface="Proxima Nova Rg" panose="02000506030000020004" pitchFamily="50" charset="0"/>
                <a:ea typeface="Calibri" panose="020F0502020204030204" pitchFamily="34" charset="0"/>
              </a:rPr>
              <a:t>Economistas feministas líderes mundiais, formuladores de políticas influentes e economistas do PNUD se envolvem em discussões vibrantes durante este curso estruturado.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1DF90E-33A9-C8DC-85BD-03139F578DE2}"/>
              </a:ext>
            </a:extLst>
          </p:cNvPr>
          <p:cNvSpPr txBox="1"/>
          <p:nvPr/>
        </p:nvSpPr>
        <p:spPr>
          <a:xfrm>
            <a:off x="2220831" y="1259042"/>
            <a:ext cx="7655182" cy="412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" sz="2000" b="1" dirty="0">
                <a:solidFill>
                  <a:srgbClr val="FFFFFF"/>
                </a:solidFill>
                <a:latin typeface="Proxima Nova Rg" panose="02000506030000020004" pitchFamily="50" charset="0"/>
                <a:ea typeface="DengXian" panose="02010600030101010101" pitchFamily="2" charset="-122"/>
                <a:cs typeface="Calibri" panose="020F0502020204030204" pitchFamily="34" charset="0"/>
              </a:rPr>
              <a:t>Série de conversas significativas sobre economias com igualdade de gênero</a:t>
            </a:r>
            <a:endParaRPr lang="en-US" sz="2000" dirty="0">
              <a:latin typeface="Proxima Nova Rg" panose="02000506030000020004" pitchFamily="50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FC2576-A9D4-D408-B13D-8C8FDFFF2EE8}"/>
              </a:ext>
            </a:extLst>
          </p:cNvPr>
          <p:cNvSpPr/>
          <p:nvPr/>
        </p:nvSpPr>
        <p:spPr>
          <a:xfrm>
            <a:off x="2194485" y="3227526"/>
            <a:ext cx="7750338" cy="1123782"/>
          </a:xfrm>
          <a:prstGeom prst="rect">
            <a:avLst/>
          </a:prstGeom>
          <a:gradFill flip="none" rotWithShape="1">
            <a:gsLst>
              <a:gs pos="25000">
                <a:srgbClr val="551F75"/>
              </a:gs>
              <a:gs pos="100000">
                <a:srgbClr val="E3B17D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>
              <a:latin typeface="Proxima Nova Rg" panose="02000506030000020004" pitchFamily="50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04C77B-DE60-CFA6-DE5B-E0765AB2C739}"/>
              </a:ext>
            </a:extLst>
          </p:cNvPr>
          <p:cNvSpPr txBox="1"/>
          <p:nvPr/>
        </p:nvSpPr>
        <p:spPr>
          <a:xfrm>
            <a:off x="2098185" y="3501093"/>
            <a:ext cx="79429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" sz="1600" dirty="0">
                <a:solidFill>
                  <a:schemeClr val="bg1"/>
                </a:solidFill>
                <a:latin typeface="Proxima Nova Rg" panose="02000506030000020004" pitchFamily="50" charset="0"/>
                <a:ea typeface="Calibri" panose="020F0502020204030204" pitchFamily="34" charset="0"/>
              </a:rPr>
              <a:t>Economistas feministas atuam como </a:t>
            </a:r>
            <a:r>
              <a:rPr lang="pt" sz="1600" i="1" dirty="0">
                <a:solidFill>
                  <a:schemeClr val="bg1"/>
                </a:solidFill>
                <a:latin typeface="Proxima Nova Rg" panose="02000506030000020004" pitchFamily="50" charset="0"/>
                <a:ea typeface="Calibri" panose="020F0502020204030204" pitchFamily="34" charset="0"/>
              </a:rPr>
              <a:t>“</a:t>
            </a:r>
            <a:r>
              <a:rPr lang="pt" sz="1600" i="1" dirty="0" err="1">
                <a:solidFill>
                  <a:schemeClr val="bg1"/>
                </a:solidFill>
                <a:latin typeface="Proxima Nova Rg" panose="02000506030000020004" pitchFamily="50" charset="0"/>
                <a:ea typeface="Calibri" panose="020F0502020204030204" pitchFamily="34" charset="0"/>
              </a:rPr>
              <a:t>co</a:t>
            </a:r>
            <a:r>
              <a:rPr lang="pt" sz="1600" i="1" dirty="0">
                <a:solidFill>
                  <a:schemeClr val="bg1"/>
                </a:solidFill>
                <a:latin typeface="Proxima Nova Rg" panose="02000506030000020004" pitchFamily="50" charset="0"/>
                <a:ea typeface="Calibri" panose="020F0502020204030204" pitchFamily="34" charset="0"/>
              </a:rPr>
              <a:t> -pensadoras” </a:t>
            </a:r>
            <a:r>
              <a:rPr lang="pt" sz="1600" dirty="0">
                <a:solidFill>
                  <a:schemeClr val="bg1"/>
                </a:solidFill>
                <a:latin typeface="Proxima Nova Rg" panose="02000506030000020004" pitchFamily="50" charset="0"/>
                <a:ea typeface="Calibri" panose="020F0502020204030204" pitchFamily="34" charset="0"/>
              </a:rPr>
              <a:t>com os escritórios nacionais do PNUD, governos e sociedade civil para atingir um objetivo compartilhado em nível nacional.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336C51-03DE-144C-F473-76882953941F}"/>
              </a:ext>
            </a:extLst>
          </p:cNvPr>
          <p:cNvSpPr txBox="1"/>
          <p:nvPr/>
        </p:nvSpPr>
        <p:spPr>
          <a:xfrm>
            <a:off x="3032150" y="3208870"/>
            <a:ext cx="6098582" cy="362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" b="1" dirty="0">
                <a:solidFill>
                  <a:srgbClr val="FFFFFF"/>
                </a:solidFill>
                <a:latin typeface="Proxima Nova Rg" panose="02000506030000020004" pitchFamily="50" charset="0"/>
                <a:ea typeface="DengXian" panose="02010600030101010101" pitchFamily="2" charset="-122"/>
                <a:cs typeface="Calibri" panose="020F0502020204030204" pitchFamily="34" charset="0"/>
              </a:rPr>
              <a:t>Implementação </a:t>
            </a:r>
            <a:endParaRPr lang="en-US" sz="1800" dirty="0">
              <a:effectLst/>
              <a:latin typeface="Proxima Nova Rg" panose="02000506030000020004" pitchFamily="50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97748EF-A026-F123-20C6-8E094CE62E03}"/>
              </a:ext>
            </a:extLst>
          </p:cNvPr>
          <p:cNvSpPr/>
          <p:nvPr/>
        </p:nvSpPr>
        <p:spPr>
          <a:xfrm rot="5400000">
            <a:off x="5884988" y="2174287"/>
            <a:ext cx="369332" cy="1275122"/>
          </a:xfrm>
          <a:prstGeom prst="rightArrow">
            <a:avLst/>
          </a:prstGeom>
          <a:solidFill>
            <a:srgbClr val="4A1474"/>
          </a:solidFill>
          <a:ln>
            <a:noFill/>
          </a:ln>
          <a:effectLst>
            <a:outerShdw blurRad="50800" dist="38100" dir="2700000" algn="tl" rotWithShape="0">
              <a:srgbClr val="E3B17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50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9B01CEF-1BE2-275E-235E-22E020B8056B}"/>
              </a:ext>
            </a:extLst>
          </p:cNvPr>
          <p:cNvSpPr/>
          <p:nvPr/>
        </p:nvSpPr>
        <p:spPr>
          <a:xfrm rot="5400000">
            <a:off x="5911334" y="3830719"/>
            <a:ext cx="369332" cy="1275122"/>
          </a:xfrm>
          <a:prstGeom prst="rightArrow">
            <a:avLst/>
          </a:prstGeom>
          <a:solidFill>
            <a:srgbClr val="4A1474"/>
          </a:solidFill>
          <a:ln>
            <a:noFill/>
          </a:ln>
          <a:effectLst>
            <a:outerShdw blurRad="50800" dist="38100" dir="2700000" algn="tl" rotWithShape="0">
              <a:srgbClr val="E3B17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65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" grpId="0" animBg="1"/>
      <p:bldP spid="3" grpId="0"/>
      <p:bldP spid="11" grpId="0"/>
      <p:bldP spid="12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FEFE624-60C6-AD26-9C0D-203312676C67}"/>
              </a:ext>
            </a:extLst>
          </p:cNvPr>
          <p:cNvSpPr/>
          <p:nvPr/>
        </p:nvSpPr>
        <p:spPr>
          <a:xfrm>
            <a:off x="735700" y="1607664"/>
            <a:ext cx="2565691" cy="1095930"/>
          </a:xfrm>
          <a:prstGeom prst="homePlate">
            <a:avLst>
              <a:gd name="adj" fmla="val 28873"/>
            </a:avLst>
          </a:prstGeom>
          <a:gradFill flip="none" rotWithShape="1">
            <a:gsLst>
              <a:gs pos="0">
                <a:srgbClr val="360472"/>
              </a:gs>
              <a:gs pos="100000">
                <a:srgbClr val="DDAA7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30A82440-BC20-8023-6A76-0736257E456C}"/>
              </a:ext>
            </a:extLst>
          </p:cNvPr>
          <p:cNvSpPr/>
          <p:nvPr/>
        </p:nvSpPr>
        <p:spPr>
          <a:xfrm>
            <a:off x="726675" y="2814065"/>
            <a:ext cx="2565691" cy="1095930"/>
          </a:xfrm>
          <a:prstGeom prst="homePlate">
            <a:avLst>
              <a:gd name="adj" fmla="val 28873"/>
            </a:avLst>
          </a:prstGeom>
          <a:gradFill flip="none" rotWithShape="1">
            <a:gsLst>
              <a:gs pos="0">
                <a:srgbClr val="360472"/>
              </a:gs>
              <a:gs pos="100000">
                <a:srgbClr val="DDAA7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4277836B-03BA-66FA-1E2A-F837D974E6BB}"/>
              </a:ext>
            </a:extLst>
          </p:cNvPr>
          <p:cNvSpPr/>
          <p:nvPr/>
        </p:nvSpPr>
        <p:spPr>
          <a:xfrm>
            <a:off x="735812" y="3995314"/>
            <a:ext cx="2565691" cy="1095930"/>
          </a:xfrm>
          <a:prstGeom prst="homePlate">
            <a:avLst>
              <a:gd name="adj" fmla="val 28873"/>
            </a:avLst>
          </a:prstGeom>
          <a:gradFill flip="none" rotWithShape="1">
            <a:gsLst>
              <a:gs pos="0">
                <a:srgbClr val="360472"/>
              </a:gs>
              <a:gs pos="100000">
                <a:srgbClr val="DDAA7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F5BC7F5D-0F52-97AB-9B7B-0E99BACC91F7}"/>
              </a:ext>
            </a:extLst>
          </p:cNvPr>
          <p:cNvSpPr/>
          <p:nvPr/>
        </p:nvSpPr>
        <p:spPr>
          <a:xfrm>
            <a:off x="727697" y="5176563"/>
            <a:ext cx="2565691" cy="1095930"/>
          </a:xfrm>
          <a:prstGeom prst="homePlate">
            <a:avLst>
              <a:gd name="adj" fmla="val 28873"/>
            </a:avLst>
          </a:prstGeom>
          <a:gradFill flip="none" rotWithShape="1">
            <a:gsLst>
              <a:gs pos="0">
                <a:srgbClr val="360472"/>
              </a:gs>
              <a:gs pos="100000">
                <a:srgbClr val="DDAA7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2910468E-91AC-6EE2-20EA-D2820B3D3F2A}"/>
              </a:ext>
            </a:extLst>
          </p:cNvPr>
          <p:cNvSpPr/>
          <p:nvPr/>
        </p:nvSpPr>
        <p:spPr>
          <a:xfrm>
            <a:off x="3765289" y="2179479"/>
            <a:ext cx="2565691" cy="1095930"/>
          </a:xfrm>
          <a:prstGeom prst="homePlate">
            <a:avLst>
              <a:gd name="adj" fmla="val 28873"/>
            </a:avLst>
          </a:prstGeom>
          <a:gradFill flip="none" rotWithShape="1">
            <a:gsLst>
              <a:gs pos="0">
                <a:srgbClr val="360472"/>
              </a:gs>
              <a:gs pos="100000">
                <a:srgbClr val="DDAA7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1A584625-BC0B-16C5-E2B0-DFBF20D50360}"/>
              </a:ext>
            </a:extLst>
          </p:cNvPr>
          <p:cNvSpPr/>
          <p:nvPr/>
        </p:nvSpPr>
        <p:spPr>
          <a:xfrm>
            <a:off x="3763898" y="3393526"/>
            <a:ext cx="2565691" cy="1095930"/>
          </a:xfrm>
          <a:prstGeom prst="homePlate">
            <a:avLst>
              <a:gd name="adj" fmla="val 28873"/>
            </a:avLst>
          </a:prstGeom>
          <a:gradFill flip="none" rotWithShape="1">
            <a:gsLst>
              <a:gs pos="0">
                <a:srgbClr val="360472"/>
              </a:gs>
              <a:gs pos="100000">
                <a:srgbClr val="DDAA7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5E7129A6-4A82-C59D-6D1A-1AC9559FB7A1}"/>
              </a:ext>
            </a:extLst>
          </p:cNvPr>
          <p:cNvSpPr/>
          <p:nvPr/>
        </p:nvSpPr>
        <p:spPr>
          <a:xfrm>
            <a:off x="3766065" y="4607710"/>
            <a:ext cx="2565691" cy="1095930"/>
          </a:xfrm>
          <a:prstGeom prst="homePlate">
            <a:avLst>
              <a:gd name="adj" fmla="val 28873"/>
            </a:avLst>
          </a:prstGeom>
          <a:gradFill flip="none" rotWithShape="1">
            <a:gsLst>
              <a:gs pos="0">
                <a:srgbClr val="360472"/>
              </a:gs>
              <a:gs pos="100000">
                <a:srgbClr val="DDAA7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1B5F3A-8CEE-48B0-9DC0-C3DA8E433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447" y="201370"/>
            <a:ext cx="95386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" altLang="en-US" sz="2600" b="1" dirty="0">
                <a:solidFill>
                  <a:srgbClr val="360472"/>
                </a:solidFill>
                <a:latin typeface="Proxima Nova Rg"/>
                <a:cs typeface="Arial"/>
              </a:rPr>
              <a:t>6 meses – Séries de partilha significativas</a:t>
            </a:r>
            <a:endParaRPr lang="es-ES" altLang="en-US" sz="2600" b="1" u="none" strike="noStrike" cap="none" normalizeH="0" baseline="0" dirty="0">
              <a:ln>
                <a:noFill/>
              </a:ln>
              <a:solidFill>
                <a:srgbClr val="360472"/>
              </a:solidFill>
              <a:latin typeface="Proxima Nova Rg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3B8EB4-8DE9-BB0C-F1B3-B23B1CF1EAC8}"/>
              </a:ext>
            </a:extLst>
          </p:cNvPr>
          <p:cNvSpPr txBox="1"/>
          <p:nvPr/>
        </p:nvSpPr>
        <p:spPr>
          <a:xfrm>
            <a:off x="1775807" y="4160867"/>
            <a:ext cx="1674179" cy="3824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chemeClr val="bg1"/>
              </a:solidFill>
              <a:effectLst/>
              <a:latin typeface="Proxima Nova Rg" panose="02000506030000020004" pitchFamily="50" charset="0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DB532A-05B3-9BD3-8DE3-390E5A0F8565}"/>
              </a:ext>
            </a:extLst>
          </p:cNvPr>
          <p:cNvSpPr txBox="1"/>
          <p:nvPr/>
        </p:nvSpPr>
        <p:spPr>
          <a:xfrm>
            <a:off x="826933" y="4099690"/>
            <a:ext cx="2215301" cy="66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" b="1" kern="0" dirty="0">
                <a:solidFill>
                  <a:schemeClr val="bg1"/>
                </a:solidFill>
                <a:latin typeface="Proxima Nova Rg" panose="02000506030000020004" pitchFamily="50" charset="0"/>
              </a:rPr>
              <a:t>Sistemas de cuidados integrais</a:t>
            </a:r>
            <a:endParaRPr lang="en-US" b="1" kern="0" dirty="0">
              <a:solidFill>
                <a:schemeClr val="bg1"/>
              </a:solidFill>
              <a:effectLst/>
              <a:latin typeface="Proxima Nova Rg" panose="02000506030000020004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6BE7AF-7041-F5B5-F136-6A82DC13A973}"/>
              </a:ext>
            </a:extLst>
          </p:cNvPr>
          <p:cNvSpPr txBox="1"/>
          <p:nvPr/>
        </p:nvSpPr>
        <p:spPr>
          <a:xfrm>
            <a:off x="818811" y="5241767"/>
            <a:ext cx="2474577" cy="1122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" sz="1600" b="1" kern="0" dirty="0">
                <a:solidFill>
                  <a:schemeClr val="bg1"/>
                </a:solidFill>
                <a:effectLst/>
                <a:latin typeface="Proxima Nova Rg" panose="02000506030000020004" pitchFamily="50" charset="0"/>
              </a:rPr>
              <a:t>Finanças Públicas: políticas fiscais, sistemas tributários e </a:t>
            </a:r>
            <a:r>
              <a:rPr lang="pt" sz="1600" b="1" kern="0" dirty="0">
                <a:solidFill>
                  <a:schemeClr val="bg1"/>
                </a:solidFill>
                <a:latin typeface="Proxima Nova Rg" panose="02000506030000020004" pitchFamily="50" charset="0"/>
              </a:rPr>
              <a:t>OSG</a:t>
            </a:r>
            <a:endParaRPr lang="pt" sz="1600" b="1" kern="0" dirty="0">
              <a:solidFill>
                <a:schemeClr val="bg1"/>
              </a:solidFill>
              <a:effectLst/>
              <a:latin typeface="Proxima Nova Rg" panose="02000506030000020004" pitchFamily="50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936F8D-B14A-71D2-EAAA-8D4EA0C79C7B}"/>
              </a:ext>
            </a:extLst>
          </p:cNvPr>
          <p:cNvSpPr txBox="1"/>
          <p:nvPr/>
        </p:nvSpPr>
        <p:spPr>
          <a:xfrm>
            <a:off x="3813338" y="2390947"/>
            <a:ext cx="2518418" cy="954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" b="1" kern="0" dirty="0">
                <a:solidFill>
                  <a:schemeClr val="bg1"/>
                </a:solidFill>
                <a:latin typeface="Proxima Nova Rg" panose="02000506030000020004" pitchFamily="50" charset="0"/>
              </a:rPr>
              <a:t>Modelos </a:t>
            </a:r>
            <a:r>
              <a:rPr lang="pt" b="1" kern="0" dirty="0" err="1">
                <a:solidFill>
                  <a:schemeClr val="bg1"/>
                </a:solidFill>
                <a:latin typeface="Proxima Nova Rg" panose="02000506030000020004" pitchFamily="50" charset="0"/>
              </a:rPr>
              <a:t>macroecon</a:t>
            </a:r>
            <a:r>
              <a:rPr lang="en-US" b="1" kern="0" dirty="0" err="1">
                <a:solidFill>
                  <a:schemeClr val="bg1"/>
                </a:solidFill>
                <a:latin typeface="Proxima Nova Rg" panose="02000506030000020004" pitchFamily="50" charset="0"/>
              </a:rPr>
              <a:t>ô</a:t>
            </a:r>
            <a:r>
              <a:rPr lang="pt" b="1" kern="0" dirty="0">
                <a:solidFill>
                  <a:schemeClr val="bg1"/>
                </a:solidFill>
                <a:latin typeface="Proxima Nova Rg" panose="02000506030000020004" pitchFamily="50" charset="0"/>
              </a:rPr>
              <a:t>micos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" b="1" kern="0" dirty="0">
                <a:solidFill>
                  <a:schemeClr val="bg1"/>
                </a:solidFill>
                <a:effectLst/>
                <a:latin typeface="Proxima Nova Rg" panose="02000506030000020004" pitchFamily="50" charset="0"/>
              </a:rPr>
              <a:t>(CGE)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A38D7F-1650-0623-ECCC-61BE83DAFE94}"/>
              </a:ext>
            </a:extLst>
          </p:cNvPr>
          <p:cNvSpPr txBox="1"/>
          <p:nvPr/>
        </p:nvSpPr>
        <p:spPr>
          <a:xfrm>
            <a:off x="3895977" y="3789189"/>
            <a:ext cx="2466813" cy="372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chemeClr val="bg1"/>
                </a:solidFill>
                <a:effectLst/>
                <a:latin typeface="Proxima Nova Rg" panose="02000506030000020004" pitchFamily="50" charset="0"/>
              </a:rPr>
              <a:t>Comercio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BCD99A-1D6C-C078-F9D2-8AE828EC3600}"/>
              </a:ext>
            </a:extLst>
          </p:cNvPr>
          <p:cNvSpPr txBox="1"/>
          <p:nvPr/>
        </p:nvSpPr>
        <p:spPr>
          <a:xfrm>
            <a:off x="3765289" y="4699156"/>
            <a:ext cx="2681752" cy="954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" b="1" kern="0" dirty="0">
                <a:solidFill>
                  <a:schemeClr val="bg1"/>
                </a:solidFill>
                <a:latin typeface="Proxima Nova Rg" panose="02000506030000020004" pitchFamily="50" charset="0"/>
              </a:rPr>
              <a:t>Mudanças climáticas e segurança alimentar</a:t>
            </a:r>
            <a:endParaRPr lang="en-US" b="1" kern="0" dirty="0">
              <a:solidFill>
                <a:schemeClr val="bg1"/>
              </a:solidFill>
              <a:effectLst/>
              <a:latin typeface="Proxima Nova Rg" panose="02000506030000020004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1CC9C5-FC14-28A2-A645-A3155F701F38}"/>
              </a:ext>
            </a:extLst>
          </p:cNvPr>
          <p:cNvSpPr txBox="1"/>
          <p:nvPr/>
        </p:nvSpPr>
        <p:spPr>
          <a:xfrm>
            <a:off x="889479" y="2834222"/>
            <a:ext cx="2450936" cy="66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" b="1" kern="0" dirty="0">
                <a:solidFill>
                  <a:schemeClr val="bg1"/>
                </a:solidFill>
                <a:latin typeface="Proxima Nova Rg" panose="02000506030000020004" pitchFamily="50" charset="0"/>
              </a:rPr>
              <a:t>Emprego e </a:t>
            </a:r>
            <a:r>
              <a:rPr lang="pt" b="1" kern="0" dirty="0">
                <a:solidFill>
                  <a:schemeClr val="bg1"/>
                </a:solidFill>
                <a:effectLst/>
                <a:latin typeface="Proxima Nova Rg" panose="02000506030000020004" pitchFamily="50" charset="0"/>
              </a:rPr>
              <a:t>Mercado de Trabalho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FAB8F2-6202-FD37-6D30-54C5E7540B78}"/>
              </a:ext>
            </a:extLst>
          </p:cNvPr>
          <p:cNvSpPr txBox="1"/>
          <p:nvPr/>
        </p:nvSpPr>
        <p:spPr>
          <a:xfrm>
            <a:off x="840982" y="1866359"/>
            <a:ext cx="2215301" cy="66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" b="1" kern="0" dirty="0">
                <a:solidFill>
                  <a:schemeClr val="bg1"/>
                </a:solidFill>
                <a:latin typeface="Proxima Nova Rg" panose="02000506030000020004" pitchFamily="50" charset="0"/>
              </a:rPr>
              <a:t>Normas sociais </a:t>
            </a:r>
            <a:r>
              <a:rPr lang="pt" b="1" kern="0" dirty="0">
                <a:solidFill>
                  <a:schemeClr val="bg1"/>
                </a:solidFill>
                <a:effectLst/>
                <a:latin typeface="Proxima Nova Rg" panose="02000506030000020004" pitchFamily="50" charset="0"/>
              </a:rPr>
              <a:t>e economia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E3790-A7E6-247B-9D2C-E119FE4F1258}"/>
              </a:ext>
            </a:extLst>
          </p:cNvPr>
          <p:cNvSpPr txBox="1"/>
          <p:nvPr/>
        </p:nvSpPr>
        <p:spPr>
          <a:xfrm>
            <a:off x="6369576" y="1386408"/>
            <a:ext cx="3954929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" b="1" dirty="0">
                <a:solidFill>
                  <a:srgbClr val="DDAA7D"/>
                </a:solidFill>
                <a:latin typeface="Proxima Nova Rg"/>
              </a:rPr>
              <a:t>Alternativas de contabilidade nacional</a:t>
            </a:r>
            <a:endParaRPr lang="en-US" dirty="0">
              <a:solidFill>
                <a:srgbClr val="DDAA7D"/>
              </a:solidFill>
              <a:ea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64ED29-A7C1-02FA-7C13-B4BEF15BACA6}"/>
              </a:ext>
            </a:extLst>
          </p:cNvPr>
          <p:cNvSpPr txBox="1"/>
          <p:nvPr/>
        </p:nvSpPr>
        <p:spPr>
          <a:xfrm>
            <a:off x="6922184" y="1952727"/>
            <a:ext cx="3736920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" b="1" dirty="0">
                <a:solidFill>
                  <a:srgbClr val="360472"/>
                </a:solidFill>
                <a:latin typeface="Proxima Nova Rg"/>
              </a:rPr>
              <a:t>Preconceitos fiscais implícitos e explícitos</a:t>
            </a:r>
            <a:endParaRPr lang="en-US" b="1" dirty="0">
              <a:solidFill>
                <a:srgbClr val="360472"/>
              </a:solidFill>
              <a:latin typeface="Proxima Nova Rg" panose="02000506030000020004" pitchFamily="50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151A8B-21B9-D9FC-07F5-4E98DD8B3CC3}"/>
              </a:ext>
            </a:extLst>
          </p:cNvPr>
          <p:cNvSpPr txBox="1"/>
          <p:nvPr/>
        </p:nvSpPr>
        <p:spPr>
          <a:xfrm>
            <a:off x="6531964" y="5471592"/>
            <a:ext cx="280392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" b="1" dirty="0">
                <a:solidFill>
                  <a:srgbClr val="DDAA7D"/>
                </a:solidFill>
                <a:latin typeface="Proxima Nova Rg"/>
              </a:rPr>
              <a:t>Cadeias de valor agrícolas</a:t>
            </a:r>
            <a:endParaRPr lang="en-US" b="1" dirty="0">
              <a:solidFill>
                <a:srgbClr val="DDAA7D"/>
              </a:solidFill>
              <a:latin typeface="Proxima Nova Rg" panose="02000506030000020004" pitchFamily="50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9C6856-3840-34F4-E090-DE33A1C77804}"/>
              </a:ext>
            </a:extLst>
          </p:cNvPr>
          <p:cNvSpPr txBox="1"/>
          <p:nvPr/>
        </p:nvSpPr>
        <p:spPr>
          <a:xfrm>
            <a:off x="9611087" y="5486438"/>
            <a:ext cx="164179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" b="1" dirty="0">
                <a:solidFill>
                  <a:srgbClr val="360472"/>
                </a:solidFill>
                <a:latin typeface="Proxima Nova Rg"/>
              </a:rPr>
              <a:t>Métodos de M&amp;E</a:t>
            </a:r>
            <a:endParaRPr lang="en-US" b="1" dirty="0">
              <a:solidFill>
                <a:srgbClr val="360472"/>
              </a:solidFill>
              <a:latin typeface="Proxima Nova Rg" panose="02000506030000020004" pitchFamily="50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087B03-619D-279E-6688-A7691B8C752D}"/>
              </a:ext>
            </a:extLst>
          </p:cNvPr>
          <p:cNvSpPr txBox="1"/>
          <p:nvPr/>
        </p:nvSpPr>
        <p:spPr>
          <a:xfrm>
            <a:off x="7051252" y="2556691"/>
            <a:ext cx="276229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" b="1" dirty="0">
                <a:solidFill>
                  <a:srgbClr val="DDAA7D"/>
                </a:solidFill>
                <a:latin typeface="Proxima Nova Rg"/>
              </a:rPr>
              <a:t>Orçamento</a:t>
            </a:r>
            <a:endParaRPr lang="en-US" b="1" dirty="0">
              <a:solidFill>
                <a:srgbClr val="DDAA7D"/>
              </a:solidFill>
              <a:latin typeface="Proxima Nova Rg" panose="02000506030000020004" pitchFamily="50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BC241C-4AB9-5A8F-AF9F-74446A77BF8D}"/>
              </a:ext>
            </a:extLst>
          </p:cNvPr>
          <p:cNvSpPr txBox="1"/>
          <p:nvPr/>
        </p:nvSpPr>
        <p:spPr>
          <a:xfrm>
            <a:off x="7051253" y="4006286"/>
            <a:ext cx="276229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" b="1">
                <a:solidFill>
                  <a:srgbClr val="360472"/>
                </a:solidFill>
                <a:latin typeface="Proxima Nova Rg"/>
              </a:rPr>
              <a:t>Estrutura dos 3Rs (3+2)</a:t>
            </a:r>
            <a:endParaRPr lang="en-US" b="1">
              <a:solidFill>
                <a:srgbClr val="360472"/>
              </a:solidFill>
              <a:latin typeface="Proxima Nova Rg" panose="02000506030000020004" pitchFamily="50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8B4D62-AEE8-EBCA-4526-E0EFC667E2D2}"/>
              </a:ext>
            </a:extLst>
          </p:cNvPr>
          <p:cNvSpPr txBox="1"/>
          <p:nvPr/>
        </p:nvSpPr>
        <p:spPr>
          <a:xfrm>
            <a:off x="7647045" y="3617579"/>
            <a:ext cx="439614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"/>
            </a:defPPr>
            <a:lvl1pPr>
              <a:defRPr b="1">
                <a:solidFill>
                  <a:srgbClr val="DDAA7D"/>
                </a:solidFill>
                <a:latin typeface="Proxima Nova Rg"/>
              </a:defRPr>
            </a:lvl1pPr>
          </a:lstStyle>
          <a:p>
            <a:r>
              <a:rPr lang="pt" dirty="0"/>
              <a:t>Segregação vertical </a:t>
            </a:r>
            <a:r>
              <a:rPr lang="pt"/>
              <a:t>e horizontal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BA8618-0C02-33F3-2B1E-5404F803A983}"/>
              </a:ext>
            </a:extLst>
          </p:cNvPr>
          <p:cNvSpPr txBox="1"/>
          <p:nvPr/>
        </p:nvSpPr>
        <p:spPr>
          <a:xfrm>
            <a:off x="8983629" y="4549130"/>
            <a:ext cx="268175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" b="1" dirty="0">
                <a:solidFill>
                  <a:srgbClr val="DDAA7D"/>
                </a:solidFill>
                <a:latin typeface="Proxima Nova Rg"/>
              </a:rPr>
              <a:t>Modelagem da demanda e oferta agregadas</a:t>
            </a:r>
            <a:endParaRPr lang="en-US" b="1" dirty="0">
              <a:solidFill>
                <a:srgbClr val="DDAA7D"/>
              </a:solidFill>
              <a:latin typeface="Proxima Nova Rg" panose="02000506030000020004" pitchFamily="50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3AD24B-7F36-90EF-C66D-5E6081ACE60A}"/>
              </a:ext>
            </a:extLst>
          </p:cNvPr>
          <p:cNvSpPr txBox="1"/>
          <p:nvPr/>
        </p:nvSpPr>
        <p:spPr>
          <a:xfrm>
            <a:off x="7022442" y="4817710"/>
            <a:ext cx="2000869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" b="1" dirty="0">
                <a:solidFill>
                  <a:srgbClr val="360472"/>
                </a:solidFill>
                <a:latin typeface="Proxima Nova Rg"/>
              </a:rPr>
              <a:t>Incidência fiscal</a:t>
            </a:r>
            <a:endParaRPr lang="en-US" b="1" dirty="0">
              <a:solidFill>
                <a:srgbClr val="360472"/>
              </a:solidFill>
              <a:latin typeface="Proxima Nova Rg" panose="02000506030000020004" pitchFamily="50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8948FAC-BDA4-7AD9-F3D8-800AE85656E4}"/>
              </a:ext>
            </a:extLst>
          </p:cNvPr>
          <p:cNvSpPr txBox="1"/>
          <p:nvPr/>
        </p:nvSpPr>
        <p:spPr>
          <a:xfrm>
            <a:off x="7782330" y="2941079"/>
            <a:ext cx="4145687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" b="1" dirty="0">
                <a:solidFill>
                  <a:srgbClr val="360472"/>
                </a:solidFill>
                <a:latin typeface="Proxima Nova Rg"/>
              </a:rPr>
              <a:t>Método de custo de oportunidade </a:t>
            </a:r>
          </a:p>
          <a:p>
            <a:r>
              <a:rPr lang="pt" b="1" dirty="0">
                <a:solidFill>
                  <a:srgbClr val="360472"/>
                </a:solidFill>
                <a:latin typeface="Proxima Nova Rg"/>
              </a:rPr>
              <a:t>para avaliar o cuidado</a:t>
            </a:r>
            <a:endParaRPr lang="en-US" b="1" dirty="0">
              <a:solidFill>
                <a:srgbClr val="360472"/>
              </a:solidFill>
              <a:latin typeface="Proxima Nova Rg" panose="02000506030000020004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0D924F-EE09-59EA-25BC-FD95B182856D}"/>
              </a:ext>
            </a:extLst>
          </p:cNvPr>
          <p:cNvSpPr txBox="1"/>
          <p:nvPr/>
        </p:nvSpPr>
        <p:spPr>
          <a:xfrm>
            <a:off x="8347040" y="6212255"/>
            <a:ext cx="329623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" b="1" dirty="0">
                <a:solidFill>
                  <a:srgbClr val="360472"/>
                </a:solidFill>
                <a:latin typeface="Proxima Nova Rg"/>
              </a:rPr>
              <a:t>Investimento estrangeiro direto</a:t>
            </a:r>
            <a:endParaRPr lang="en-US" b="1" dirty="0">
              <a:solidFill>
                <a:srgbClr val="360472"/>
              </a:solidFill>
              <a:latin typeface="Proxima Nova Rg" panose="0200050603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0FFA2A-C5EE-59F1-3CF6-DB361D5B3307}"/>
              </a:ext>
            </a:extLst>
          </p:cNvPr>
          <p:cNvSpPr txBox="1"/>
          <p:nvPr/>
        </p:nvSpPr>
        <p:spPr>
          <a:xfrm>
            <a:off x="630439" y="1129034"/>
            <a:ext cx="1236236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" b="1">
                <a:solidFill>
                  <a:srgbClr val="360472"/>
                </a:solidFill>
                <a:latin typeface="Proxima Nova Rg"/>
              </a:rPr>
              <a:t>Módulos:</a:t>
            </a:r>
            <a:endParaRPr lang="en-US" b="1">
              <a:solidFill>
                <a:srgbClr val="360472"/>
              </a:solidFill>
              <a:latin typeface="Proxima Nova Rg" panose="02000506030000020004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6E1DC6-66E9-D445-7DEE-E6198ACCBB2B}"/>
              </a:ext>
            </a:extLst>
          </p:cNvPr>
          <p:cNvSpPr txBox="1"/>
          <p:nvPr/>
        </p:nvSpPr>
        <p:spPr>
          <a:xfrm>
            <a:off x="6922184" y="900317"/>
            <a:ext cx="306205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" b="1" dirty="0">
                <a:solidFill>
                  <a:srgbClr val="360472"/>
                </a:solidFill>
                <a:latin typeface="Proxima Nova Rg"/>
              </a:rPr>
              <a:t>Exemplos de discussões:</a:t>
            </a:r>
            <a:endParaRPr lang="en-US" b="1" dirty="0">
              <a:solidFill>
                <a:srgbClr val="360472"/>
              </a:solidFill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1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4" grpId="0" animBg="1"/>
      <p:bldP spid="16" grpId="0"/>
      <p:bldP spid="24" grpId="0"/>
      <p:bldP spid="29" grpId="0"/>
      <p:bldP spid="34" grpId="0"/>
      <p:bldP spid="44" grpId="0"/>
      <p:bldP spid="17" grpId="0"/>
      <p:bldP spid="12" grpId="0"/>
      <p:bldP spid="3" grpId="0"/>
      <p:bldP spid="15" grpId="0"/>
      <p:bldP spid="19" grpId="0"/>
      <p:bldP spid="21" grpId="0"/>
      <p:bldP spid="26" grpId="0"/>
      <p:bldP spid="31" grpId="0"/>
      <p:bldP spid="33" grpId="0"/>
      <p:bldP spid="36" grpId="0"/>
      <p:bldP spid="40" grpId="0"/>
      <p:bldP spid="45" grpId="0"/>
      <p:bldP spid="2" grpId="0"/>
      <p:bldP spid="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1A43C0-0748-B551-9F78-BB63584D09D8}"/>
              </a:ext>
            </a:extLst>
          </p:cNvPr>
          <p:cNvSpPr/>
          <p:nvPr/>
        </p:nvSpPr>
        <p:spPr>
          <a:xfrm>
            <a:off x="0" y="1805518"/>
            <a:ext cx="12192000" cy="299027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8" name="Google Shape;828;p34"/>
          <p:cNvGrpSpPr/>
          <p:nvPr/>
        </p:nvGrpSpPr>
        <p:grpSpPr>
          <a:xfrm>
            <a:off x="7835238" y="2353380"/>
            <a:ext cx="3583776" cy="2712580"/>
            <a:chOff x="5797421" y="1523476"/>
            <a:chExt cx="2687832" cy="2034435"/>
          </a:xfrm>
        </p:grpSpPr>
        <p:sp>
          <p:nvSpPr>
            <p:cNvPr id="829" name="Google Shape;829;p34"/>
            <p:cNvSpPr/>
            <p:nvPr/>
          </p:nvSpPr>
          <p:spPr>
            <a:xfrm>
              <a:off x="6074183" y="2398044"/>
              <a:ext cx="1974968" cy="1041506"/>
            </a:xfrm>
            <a:custGeom>
              <a:avLst/>
              <a:gdLst/>
              <a:ahLst/>
              <a:cxnLst/>
              <a:rect l="l" t="t" r="r" b="b"/>
              <a:pathLst>
                <a:path w="46868" h="46868" extrusionOk="0">
                  <a:moveTo>
                    <a:pt x="2969" y="0"/>
                  </a:moveTo>
                  <a:cubicBezTo>
                    <a:pt x="1335" y="0"/>
                    <a:pt x="0" y="1335"/>
                    <a:pt x="0" y="2936"/>
                  </a:cubicBezTo>
                  <a:lnTo>
                    <a:pt x="0" y="43932"/>
                  </a:lnTo>
                  <a:cubicBezTo>
                    <a:pt x="0" y="45566"/>
                    <a:pt x="1335" y="46867"/>
                    <a:pt x="2969" y="46867"/>
                  </a:cubicBezTo>
                  <a:lnTo>
                    <a:pt x="43932" y="46867"/>
                  </a:lnTo>
                  <a:cubicBezTo>
                    <a:pt x="45566" y="46867"/>
                    <a:pt x="46867" y="45566"/>
                    <a:pt x="46867" y="43932"/>
                  </a:cubicBezTo>
                  <a:lnTo>
                    <a:pt x="46867" y="2936"/>
                  </a:lnTo>
                  <a:cubicBezTo>
                    <a:pt x="46867" y="1335"/>
                    <a:pt x="45566" y="0"/>
                    <a:pt x="439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243833" tIns="121900" rIns="243833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pt" sz="15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Plano de implementação</a:t>
              </a: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pt" sz="15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(Economistas, especialistas em gênero, </a:t>
              </a:r>
              <a:r>
                <a:rPr lang="pt" sz="15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OSCs</a:t>
              </a:r>
              <a:r>
                <a:rPr lang="pt" sz="15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, governos).</a:t>
              </a:r>
              <a:endParaRPr sz="1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5797421" y="2121282"/>
              <a:ext cx="2687832" cy="1436629"/>
            </a:xfrm>
            <a:custGeom>
              <a:avLst/>
              <a:gdLst/>
              <a:ahLst/>
              <a:cxnLst/>
              <a:rect l="l" t="t" r="r" b="b"/>
              <a:pathLst>
                <a:path w="69651" h="37228" extrusionOk="0">
                  <a:moveTo>
                    <a:pt x="7839" y="0"/>
                  </a:moveTo>
                  <a:cubicBezTo>
                    <a:pt x="3503" y="0"/>
                    <a:pt x="1" y="3503"/>
                    <a:pt x="1" y="7839"/>
                  </a:cubicBezTo>
                  <a:lnTo>
                    <a:pt x="1" y="24952"/>
                  </a:lnTo>
                  <a:lnTo>
                    <a:pt x="2903" y="27854"/>
                  </a:lnTo>
                  <a:lnTo>
                    <a:pt x="2903" y="7839"/>
                  </a:lnTo>
                  <a:cubicBezTo>
                    <a:pt x="2903" y="5138"/>
                    <a:pt x="5138" y="2903"/>
                    <a:pt x="7839" y="2903"/>
                  </a:cubicBezTo>
                  <a:lnTo>
                    <a:pt x="53372" y="2903"/>
                  </a:lnTo>
                  <a:cubicBezTo>
                    <a:pt x="56107" y="2903"/>
                    <a:pt x="58309" y="5138"/>
                    <a:pt x="58309" y="7839"/>
                  </a:cubicBezTo>
                  <a:lnTo>
                    <a:pt x="58309" y="29155"/>
                  </a:lnTo>
                  <a:lnTo>
                    <a:pt x="58309" y="31023"/>
                  </a:lnTo>
                  <a:lnTo>
                    <a:pt x="58309" y="32057"/>
                  </a:lnTo>
                  <a:lnTo>
                    <a:pt x="63012" y="32057"/>
                  </a:lnTo>
                  <a:lnTo>
                    <a:pt x="63012" y="37227"/>
                  </a:lnTo>
                  <a:lnTo>
                    <a:pt x="69650" y="30622"/>
                  </a:lnTo>
                  <a:lnTo>
                    <a:pt x="63012" y="23984"/>
                  </a:lnTo>
                  <a:lnTo>
                    <a:pt x="63012" y="29155"/>
                  </a:lnTo>
                  <a:lnTo>
                    <a:pt x="61244" y="29155"/>
                  </a:lnTo>
                  <a:lnTo>
                    <a:pt x="61244" y="7839"/>
                  </a:lnTo>
                  <a:cubicBezTo>
                    <a:pt x="61244" y="3503"/>
                    <a:pt x="57708" y="0"/>
                    <a:pt x="53372" y="0"/>
                  </a:cubicBezTo>
                  <a:close/>
                </a:path>
              </a:pathLst>
            </a:custGeom>
            <a:gradFill>
              <a:gsLst>
                <a:gs pos="25000">
                  <a:srgbClr val="551F75"/>
                </a:gs>
                <a:gs pos="100000">
                  <a:srgbClr val="E3B17D"/>
                </a:gs>
              </a:gsLst>
              <a:lin ang="0" scaled="1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1" name="Google Shape;831;p34"/>
            <p:cNvSpPr/>
            <p:nvPr/>
          </p:nvSpPr>
          <p:spPr>
            <a:xfrm>
              <a:off x="6704850" y="1523476"/>
              <a:ext cx="547291" cy="546616"/>
            </a:xfrm>
            <a:custGeom>
              <a:avLst/>
              <a:gdLst/>
              <a:ahLst/>
              <a:cxnLst/>
              <a:rect l="l" t="t" r="r" b="b"/>
              <a:pathLst>
                <a:path w="27554" h="27520" extrusionOk="0">
                  <a:moveTo>
                    <a:pt x="27553" y="13777"/>
                  </a:moveTo>
                  <a:cubicBezTo>
                    <a:pt x="27553" y="21349"/>
                    <a:pt x="21382" y="27520"/>
                    <a:pt x="13777" y="27520"/>
                  </a:cubicBezTo>
                  <a:cubicBezTo>
                    <a:pt x="6171" y="27520"/>
                    <a:pt x="0" y="21349"/>
                    <a:pt x="0" y="13777"/>
                  </a:cubicBezTo>
                  <a:cubicBezTo>
                    <a:pt x="0" y="6171"/>
                    <a:pt x="6171" y="0"/>
                    <a:pt x="13777" y="0"/>
                  </a:cubicBezTo>
                  <a:cubicBezTo>
                    <a:pt x="21382" y="0"/>
                    <a:pt x="27553" y="6171"/>
                    <a:pt x="27553" y="13777"/>
                  </a:cubicBezTo>
                  <a:close/>
                </a:path>
              </a:pathLst>
            </a:custGeom>
            <a:gradFill>
              <a:gsLst>
                <a:gs pos="25000">
                  <a:srgbClr val="551F75"/>
                </a:gs>
                <a:gs pos="100000">
                  <a:srgbClr val="E3B17D"/>
                </a:gs>
              </a:gsLst>
              <a:lin ang="0" scaled="1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pt" sz="3333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2400">
                <a:solidFill>
                  <a:schemeClr val="lt1"/>
                </a:solidFill>
              </a:endParaRPr>
            </a:p>
          </p:txBody>
        </p:sp>
      </p:grpSp>
      <p:grpSp>
        <p:nvGrpSpPr>
          <p:cNvPr id="824" name="Google Shape;824;p34"/>
          <p:cNvGrpSpPr/>
          <p:nvPr/>
        </p:nvGrpSpPr>
        <p:grpSpPr>
          <a:xfrm>
            <a:off x="4410340" y="2353379"/>
            <a:ext cx="3583776" cy="2782218"/>
            <a:chOff x="3228110" y="2398045"/>
            <a:chExt cx="2687832" cy="2086663"/>
          </a:xfrm>
        </p:grpSpPr>
        <p:sp>
          <p:nvSpPr>
            <p:cNvPr id="825" name="Google Shape;825;p34"/>
            <p:cNvSpPr/>
            <p:nvPr/>
          </p:nvSpPr>
          <p:spPr>
            <a:xfrm>
              <a:off x="3504872" y="3046806"/>
              <a:ext cx="1809910" cy="1159874"/>
            </a:xfrm>
            <a:custGeom>
              <a:avLst/>
              <a:gdLst/>
              <a:ahLst/>
              <a:cxnLst/>
              <a:rect l="l" t="t" r="r" b="b"/>
              <a:pathLst>
                <a:path w="46901" h="46868" extrusionOk="0">
                  <a:moveTo>
                    <a:pt x="2969" y="0"/>
                  </a:moveTo>
                  <a:cubicBezTo>
                    <a:pt x="1335" y="0"/>
                    <a:pt x="0" y="1335"/>
                    <a:pt x="0" y="2969"/>
                  </a:cubicBezTo>
                  <a:lnTo>
                    <a:pt x="0" y="43932"/>
                  </a:lnTo>
                  <a:cubicBezTo>
                    <a:pt x="0" y="45566"/>
                    <a:pt x="1335" y="46867"/>
                    <a:pt x="2969" y="46867"/>
                  </a:cubicBezTo>
                  <a:lnTo>
                    <a:pt x="43932" y="46867"/>
                  </a:lnTo>
                  <a:cubicBezTo>
                    <a:pt x="45566" y="46867"/>
                    <a:pt x="46901" y="45566"/>
                    <a:pt x="46901" y="43932"/>
                  </a:cubicBezTo>
                  <a:lnTo>
                    <a:pt x="46901" y="2969"/>
                  </a:lnTo>
                  <a:cubicBezTo>
                    <a:pt x="46901" y="1335"/>
                    <a:pt x="45566" y="0"/>
                    <a:pt x="439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243833" tIns="121900" rIns="365733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pt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Matchmaking de economistas do PNUD com economistas feministas</a:t>
              </a: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pt" sz="1600" i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("co-pensadores")</a:t>
              </a:r>
              <a:endParaRPr sz="16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3228110" y="3046806"/>
              <a:ext cx="2687832" cy="1437902"/>
            </a:xfrm>
            <a:custGeom>
              <a:avLst/>
              <a:gdLst/>
              <a:ahLst/>
              <a:cxnLst/>
              <a:rect l="l" t="t" r="r" b="b"/>
              <a:pathLst>
                <a:path w="69651" h="37261" extrusionOk="0">
                  <a:moveTo>
                    <a:pt x="63046" y="0"/>
                  </a:moveTo>
                  <a:lnTo>
                    <a:pt x="63046" y="5171"/>
                  </a:lnTo>
                  <a:lnTo>
                    <a:pt x="58342" y="5171"/>
                  </a:lnTo>
                  <a:lnTo>
                    <a:pt x="58342" y="6205"/>
                  </a:lnTo>
                  <a:lnTo>
                    <a:pt x="58342" y="8073"/>
                  </a:lnTo>
                  <a:lnTo>
                    <a:pt x="58342" y="29388"/>
                  </a:lnTo>
                  <a:cubicBezTo>
                    <a:pt x="58342" y="32123"/>
                    <a:pt x="56107" y="34325"/>
                    <a:pt x="53405" y="34325"/>
                  </a:cubicBezTo>
                  <a:lnTo>
                    <a:pt x="7873" y="34325"/>
                  </a:lnTo>
                  <a:cubicBezTo>
                    <a:pt x="5138" y="34325"/>
                    <a:pt x="2936" y="32123"/>
                    <a:pt x="2936" y="29388"/>
                  </a:cubicBezTo>
                  <a:lnTo>
                    <a:pt x="2936" y="9374"/>
                  </a:lnTo>
                  <a:lnTo>
                    <a:pt x="1" y="12276"/>
                  </a:lnTo>
                  <a:lnTo>
                    <a:pt x="1" y="29388"/>
                  </a:lnTo>
                  <a:cubicBezTo>
                    <a:pt x="1" y="33724"/>
                    <a:pt x="3536" y="37260"/>
                    <a:pt x="7873" y="37260"/>
                  </a:cubicBezTo>
                  <a:lnTo>
                    <a:pt x="53405" y="37260"/>
                  </a:lnTo>
                  <a:cubicBezTo>
                    <a:pt x="57742" y="37260"/>
                    <a:pt x="61244" y="33724"/>
                    <a:pt x="61244" y="29388"/>
                  </a:cubicBezTo>
                  <a:lnTo>
                    <a:pt x="61244" y="8073"/>
                  </a:lnTo>
                  <a:lnTo>
                    <a:pt x="63046" y="8073"/>
                  </a:lnTo>
                  <a:lnTo>
                    <a:pt x="63046" y="13243"/>
                  </a:lnTo>
                  <a:lnTo>
                    <a:pt x="69650" y="6638"/>
                  </a:lnTo>
                  <a:lnTo>
                    <a:pt x="63046" y="0"/>
                  </a:lnTo>
                  <a:close/>
                </a:path>
              </a:pathLst>
            </a:custGeom>
            <a:gradFill>
              <a:gsLst>
                <a:gs pos="25000">
                  <a:srgbClr val="551F75"/>
                </a:gs>
                <a:gs pos="100000">
                  <a:srgbClr val="E3B17D"/>
                </a:gs>
              </a:gsLst>
              <a:lin ang="0" scaled="1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4136181" y="2398045"/>
              <a:ext cx="547291" cy="546636"/>
            </a:xfrm>
            <a:custGeom>
              <a:avLst/>
              <a:gdLst/>
              <a:ahLst/>
              <a:cxnLst/>
              <a:rect l="l" t="t" r="r" b="b"/>
              <a:pathLst>
                <a:path w="27554" h="27521" extrusionOk="0">
                  <a:moveTo>
                    <a:pt x="27553" y="13777"/>
                  </a:moveTo>
                  <a:cubicBezTo>
                    <a:pt x="27553" y="21349"/>
                    <a:pt x="21382" y="27520"/>
                    <a:pt x="13777" y="27520"/>
                  </a:cubicBezTo>
                  <a:cubicBezTo>
                    <a:pt x="6171" y="27520"/>
                    <a:pt x="0" y="21349"/>
                    <a:pt x="0" y="13777"/>
                  </a:cubicBezTo>
                  <a:cubicBezTo>
                    <a:pt x="0" y="6172"/>
                    <a:pt x="6171" y="1"/>
                    <a:pt x="13777" y="1"/>
                  </a:cubicBezTo>
                  <a:cubicBezTo>
                    <a:pt x="21382" y="1"/>
                    <a:pt x="27553" y="6172"/>
                    <a:pt x="27553" y="13777"/>
                  </a:cubicBezTo>
                  <a:close/>
                </a:path>
              </a:pathLst>
            </a:custGeom>
            <a:gradFill>
              <a:gsLst>
                <a:gs pos="25000">
                  <a:srgbClr val="551F75"/>
                </a:gs>
                <a:gs pos="100000">
                  <a:srgbClr val="E3B17D"/>
                </a:gs>
              </a:gsLst>
              <a:lin ang="0" scaled="1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pt" sz="3333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2400">
                <a:solidFill>
                  <a:schemeClr val="lt1"/>
                </a:solidFill>
              </a:endParaRPr>
            </a:p>
          </p:txBody>
        </p:sp>
      </p:grpSp>
      <p:grpSp>
        <p:nvGrpSpPr>
          <p:cNvPr id="820" name="Google Shape;820;p34"/>
          <p:cNvGrpSpPr/>
          <p:nvPr/>
        </p:nvGrpSpPr>
        <p:grpSpPr>
          <a:xfrm>
            <a:off x="983743" y="2353379"/>
            <a:ext cx="3585475" cy="2712582"/>
            <a:chOff x="658800" y="1523475"/>
            <a:chExt cx="2689106" cy="2034436"/>
          </a:xfrm>
        </p:grpSpPr>
        <p:sp>
          <p:nvSpPr>
            <p:cNvPr id="821" name="Google Shape;821;p34"/>
            <p:cNvSpPr/>
            <p:nvPr/>
          </p:nvSpPr>
          <p:spPr>
            <a:xfrm>
              <a:off x="936835" y="2398044"/>
              <a:ext cx="1808636" cy="1159867"/>
            </a:xfrm>
            <a:custGeom>
              <a:avLst/>
              <a:gdLst/>
              <a:ahLst/>
              <a:cxnLst/>
              <a:rect l="l" t="t" r="r" b="b"/>
              <a:pathLst>
                <a:path w="46868" h="46868" extrusionOk="0">
                  <a:moveTo>
                    <a:pt x="2936" y="0"/>
                  </a:moveTo>
                  <a:cubicBezTo>
                    <a:pt x="1302" y="0"/>
                    <a:pt x="1" y="1335"/>
                    <a:pt x="1" y="2936"/>
                  </a:cubicBezTo>
                  <a:lnTo>
                    <a:pt x="1" y="43932"/>
                  </a:lnTo>
                  <a:cubicBezTo>
                    <a:pt x="1" y="45566"/>
                    <a:pt x="1335" y="46867"/>
                    <a:pt x="2936" y="46867"/>
                  </a:cubicBezTo>
                  <a:lnTo>
                    <a:pt x="43932" y="46867"/>
                  </a:lnTo>
                  <a:cubicBezTo>
                    <a:pt x="45567" y="46867"/>
                    <a:pt x="46868" y="45566"/>
                    <a:pt x="46868" y="43932"/>
                  </a:cubicBezTo>
                  <a:lnTo>
                    <a:pt x="46868" y="2936"/>
                  </a:lnTo>
                  <a:cubicBezTo>
                    <a:pt x="46868" y="1335"/>
                    <a:pt x="45567" y="0"/>
                    <a:pt x="439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243833" tIns="121900" rIns="365733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pt" sz="16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Chamada para envio de propostas</a:t>
              </a:r>
              <a:endParaRPr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658800" y="2121282"/>
              <a:ext cx="2689106" cy="1436629"/>
            </a:xfrm>
            <a:custGeom>
              <a:avLst/>
              <a:gdLst/>
              <a:ahLst/>
              <a:cxnLst/>
              <a:rect l="l" t="t" r="r" b="b"/>
              <a:pathLst>
                <a:path w="69684" h="37228" extrusionOk="0">
                  <a:moveTo>
                    <a:pt x="7873" y="0"/>
                  </a:moveTo>
                  <a:cubicBezTo>
                    <a:pt x="3537" y="0"/>
                    <a:pt x="1" y="3503"/>
                    <a:pt x="1" y="7839"/>
                  </a:cubicBezTo>
                  <a:lnTo>
                    <a:pt x="1" y="27887"/>
                  </a:lnTo>
                  <a:lnTo>
                    <a:pt x="2936" y="27854"/>
                  </a:lnTo>
                  <a:lnTo>
                    <a:pt x="2936" y="7839"/>
                  </a:lnTo>
                  <a:cubicBezTo>
                    <a:pt x="2936" y="5138"/>
                    <a:pt x="5138" y="2903"/>
                    <a:pt x="7873" y="2903"/>
                  </a:cubicBezTo>
                  <a:lnTo>
                    <a:pt x="53406" y="2903"/>
                  </a:lnTo>
                  <a:cubicBezTo>
                    <a:pt x="56141" y="2903"/>
                    <a:pt x="58342" y="5138"/>
                    <a:pt x="58342" y="7839"/>
                  </a:cubicBezTo>
                  <a:lnTo>
                    <a:pt x="58342" y="29155"/>
                  </a:lnTo>
                  <a:lnTo>
                    <a:pt x="58342" y="31023"/>
                  </a:lnTo>
                  <a:lnTo>
                    <a:pt x="58342" y="32057"/>
                  </a:lnTo>
                  <a:lnTo>
                    <a:pt x="63046" y="32057"/>
                  </a:lnTo>
                  <a:lnTo>
                    <a:pt x="63046" y="37227"/>
                  </a:lnTo>
                  <a:lnTo>
                    <a:pt x="69684" y="30622"/>
                  </a:lnTo>
                  <a:lnTo>
                    <a:pt x="63046" y="23984"/>
                  </a:lnTo>
                  <a:lnTo>
                    <a:pt x="63046" y="29155"/>
                  </a:lnTo>
                  <a:lnTo>
                    <a:pt x="61278" y="29155"/>
                  </a:lnTo>
                  <a:lnTo>
                    <a:pt x="61278" y="7839"/>
                  </a:lnTo>
                  <a:cubicBezTo>
                    <a:pt x="61278" y="3503"/>
                    <a:pt x="57742" y="0"/>
                    <a:pt x="53406" y="0"/>
                  </a:cubicBezTo>
                  <a:close/>
                </a:path>
              </a:pathLst>
            </a:custGeom>
            <a:gradFill>
              <a:gsLst>
                <a:gs pos="25000">
                  <a:srgbClr val="551F75"/>
                </a:gs>
                <a:gs pos="100000">
                  <a:srgbClr val="E3B17D"/>
                </a:gs>
              </a:gsLst>
              <a:lin ang="0" scaled="1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1567500" y="1523475"/>
              <a:ext cx="547291" cy="546616"/>
            </a:xfrm>
            <a:custGeom>
              <a:avLst/>
              <a:gdLst/>
              <a:ahLst/>
              <a:cxnLst/>
              <a:rect l="l" t="t" r="r" b="b"/>
              <a:pathLst>
                <a:path w="27554" h="27520" extrusionOk="0">
                  <a:moveTo>
                    <a:pt x="27553" y="13777"/>
                  </a:moveTo>
                  <a:cubicBezTo>
                    <a:pt x="27553" y="21382"/>
                    <a:pt x="21382" y="27520"/>
                    <a:pt x="13777" y="27520"/>
                  </a:cubicBezTo>
                  <a:cubicBezTo>
                    <a:pt x="6171" y="27520"/>
                    <a:pt x="0" y="21382"/>
                    <a:pt x="0" y="13777"/>
                  </a:cubicBezTo>
                  <a:cubicBezTo>
                    <a:pt x="0" y="6171"/>
                    <a:pt x="6171" y="0"/>
                    <a:pt x="13777" y="0"/>
                  </a:cubicBezTo>
                  <a:cubicBezTo>
                    <a:pt x="21382" y="0"/>
                    <a:pt x="27553" y="6171"/>
                    <a:pt x="27553" y="13777"/>
                  </a:cubicBezTo>
                  <a:close/>
                </a:path>
              </a:pathLst>
            </a:custGeom>
            <a:gradFill>
              <a:gsLst>
                <a:gs pos="25000">
                  <a:srgbClr val="551F75"/>
                </a:gs>
                <a:gs pos="100000">
                  <a:srgbClr val="E3B17D"/>
                </a:gs>
              </a:gsLst>
              <a:lin ang="0" scaled="1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pt" sz="3333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3333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DC57845-8D24-F7D3-AE83-5E1D9AD96659}"/>
              </a:ext>
            </a:extLst>
          </p:cNvPr>
          <p:cNvSpPr txBox="1"/>
          <p:nvPr/>
        </p:nvSpPr>
        <p:spPr>
          <a:xfrm>
            <a:off x="1739415" y="444739"/>
            <a:ext cx="8713169" cy="4819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" sz="2600" b="1" dirty="0">
                <a:solidFill>
                  <a:srgbClr val="360472"/>
                </a:solidFill>
                <a:latin typeface="Proxima Nova Rg"/>
                <a:ea typeface="DengXian"/>
                <a:cs typeface="Calibri"/>
              </a:rPr>
              <a:t>6 meses - Implementação nos países</a:t>
            </a:r>
            <a:endParaRPr lang="en-US" sz="2600" dirty="0">
              <a:solidFill>
                <a:srgbClr val="360472"/>
              </a:solidFill>
              <a:effectLst/>
              <a:latin typeface="Proxima Nova Rg"/>
              <a:ea typeface="DengXi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9632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440555-A2C9-F901-8FD9-2F57D107994B}"/>
              </a:ext>
            </a:extLst>
          </p:cNvPr>
          <p:cNvSpPr txBox="1"/>
          <p:nvPr/>
        </p:nvSpPr>
        <p:spPr>
          <a:xfrm>
            <a:off x="5179325" y="1459233"/>
            <a:ext cx="6027155" cy="393954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" sz="2000" dirty="0">
                <a:solidFill>
                  <a:srgbClr val="360472"/>
                </a:solidFill>
                <a:latin typeface="Proxima Nova Rg" panose="02000506030000020004" pitchFamily="50" charset="0"/>
              </a:rPr>
              <a:t>O </a:t>
            </a:r>
            <a:r>
              <a:rPr lang="pt" sz="2000" b="1" dirty="0">
                <a:solidFill>
                  <a:srgbClr val="EEA51F"/>
                </a:solidFill>
                <a:latin typeface="Proxima Nova Rg" panose="02000506030000020004" pitchFamily="50" charset="0"/>
              </a:rPr>
              <a:t>Relatório Regional de Desenvolvimento Humano </a:t>
            </a:r>
            <a:r>
              <a:rPr lang="pt" sz="2000" dirty="0">
                <a:solidFill>
                  <a:srgbClr val="360472"/>
                </a:solidFill>
                <a:latin typeface="Proxima Nova Rg" panose="02000506030000020004" pitchFamily="50" charset="0"/>
              </a:rPr>
              <a:t>para </a:t>
            </a:r>
            <a:r>
              <a:rPr lang="pt" sz="2000" b="1" dirty="0">
                <a:solidFill>
                  <a:srgbClr val="EEA51F"/>
                </a:solidFill>
                <a:latin typeface="Proxima Nova Rg" panose="02000506030000020004" pitchFamily="50" charset="0"/>
              </a:rPr>
              <a:t>a América Latina </a:t>
            </a:r>
            <a:r>
              <a:rPr lang="pt" sz="2000" dirty="0">
                <a:solidFill>
                  <a:srgbClr val="360472"/>
                </a:solidFill>
                <a:latin typeface="Proxima Nova Rg" panose="02000506030000020004" pitchFamily="50" charset="0"/>
              </a:rPr>
              <a:t>2025</a:t>
            </a:r>
            <a:r>
              <a:rPr lang="pt" sz="2000" dirty="0">
                <a:solidFill>
                  <a:srgbClr val="EEA51F"/>
                </a:solidFill>
                <a:latin typeface="Proxima Nova Rg" panose="02000506030000020004" pitchFamily="50" charset="0"/>
              </a:rPr>
              <a:t> </a:t>
            </a:r>
            <a:r>
              <a:rPr lang="pt" sz="2000" dirty="0">
                <a:solidFill>
                  <a:srgbClr val="471975"/>
                </a:solidFill>
                <a:latin typeface="Proxima Nova Rg" panose="02000506030000020004" pitchFamily="50" charset="0"/>
              </a:rPr>
              <a:t>está sendo desenvolvido atualmente. Ele se concentra na resiliência. </a:t>
            </a:r>
          </a:p>
          <a:p>
            <a:endParaRPr lang="pt" sz="2000" dirty="0">
              <a:solidFill>
                <a:srgbClr val="471975"/>
              </a:solidFill>
              <a:latin typeface="Proxima Nova Rg" panose="02000506030000020004" pitchFamily="50" charset="0"/>
            </a:endParaRPr>
          </a:p>
          <a:p>
            <a:r>
              <a:rPr lang="pt" sz="2000" dirty="0">
                <a:solidFill>
                  <a:srgbClr val="471975"/>
                </a:solidFill>
                <a:latin typeface="Proxima Nova Rg" panose="02000506030000020004" pitchFamily="50" charset="0"/>
              </a:rPr>
              <a:t>Para construir resiliência, centra-se em:</a:t>
            </a:r>
          </a:p>
          <a:p>
            <a:endParaRPr lang="en-US" sz="2000" dirty="0">
              <a:solidFill>
                <a:srgbClr val="471975"/>
              </a:solidFill>
              <a:latin typeface="Proxima Nova Rg" panose="02000506030000020004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pt" sz="1800" b="0" i="0" u="none" strike="noStrike" baseline="0" dirty="0">
                <a:solidFill>
                  <a:srgbClr val="471975"/>
                </a:solidFill>
                <a:latin typeface="Proxima Nova Rg" panose="02000506030000020004" pitchFamily="50" charset="0"/>
              </a:rPr>
              <a:t>transformar estruturas produtivas.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pt" sz="1800" b="0" i="0" u="none" strike="noStrike" baseline="0" dirty="0">
                <a:solidFill>
                  <a:srgbClr val="471975"/>
                </a:solidFill>
                <a:latin typeface="Proxima Nova Rg" panose="02000506030000020004" pitchFamily="50" charset="0"/>
              </a:rPr>
              <a:t>reforçar a coesão social e</a:t>
            </a:r>
          </a:p>
          <a:p>
            <a:pPr marL="342900" indent="-342900" algn="l">
              <a:buFont typeface="+mj-lt"/>
              <a:buAutoNum type="arabicPeriod"/>
            </a:pPr>
            <a:r>
              <a:rPr lang="pt" sz="1800" b="0" i="0" u="none" strike="noStrike" baseline="0" dirty="0">
                <a:solidFill>
                  <a:srgbClr val="471975"/>
                </a:solidFill>
                <a:latin typeface="Proxima Nova Rg" panose="02000506030000020004" pitchFamily="50" charset="0"/>
              </a:rPr>
              <a:t>repensar a forma como as sociedades distribuem o risco.</a:t>
            </a:r>
          </a:p>
          <a:p>
            <a:pPr algn="l"/>
            <a:endParaRPr lang="en-US" dirty="0">
              <a:solidFill>
                <a:srgbClr val="360472"/>
              </a:solidFill>
              <a:latin typeface="Proxima Nova Rg" panose="02000506030000020004" pitchFamily="50" charset="0"/>
            </a:endParaRPr>
          </a:p>
          <a:p>
            <a:pPr algn="l"/>
            <a:endParaRPr lang="en-US" sz="2000" dirty="0">
              <a:solidFill>
                <a:srgbClr val="360472"/>
              </a:solidFill>
              <a:latin typeface="Proxima Nova Rg" panose="02000506030000020004" pitchFamily="50" charset="0"/>
            </a:endParaRPr>
          </a:p>
        </p:txBody>
      </p:sp>
      <p:pic>
        <p:nvPicPr>
          <p:cNvPr id="5122" name="Picture 2" descr="Latin America Silhouette Map Stock Illustration - Download Image Now - Latin  America, Map, South America - iStock">
            <a:extLst>
              <a:ext uri="{FF2B5EF4-FFF2-40B4-BE49-F238E27FC236}">
                <a16:creationId xmlns:a16="http://schemas.microsoft.com/office/drawing/2014/main" id="{AB028962-B7B6-B45E-56E9-F785A2605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" y="707390"/>
            <a:ext cx="40767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C57845-8D24-F7D3-AE83-5E1D9AD96659}"/>
              </a:ext>
            </a:extLst>
          </p:cNvPr>
          <p:cNvSpPr txBox="1"/>
          <p:nvPr/>
        </p:nvSpPr>
        <p:spPr>
          <a:xfrm>
            <a:off x="1548096" y="600183"/>
            <a:ext cx="8713169" cy="481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" sz="2600" b="1">
                <a:solidFill>
                  <a:srgbClr val="360472"/>
                </a:solidFill>
                <a:latin typeface="Proxima Nova Rg" panose="02000506030000020004" pitchFamily="50" charset="0"/>
                <a:ea typeface="DengXian" panose="02010600030101010101" pitchFamily="2" charset="-122"/>
                <a:cs typeface="Calibri" panose="020F0502020204030204" pitchFamily="34" charset="0"/>
              </a:rPr>
              <a:t>América Latina e Caribe - Antes</a:t>
            </a:r>
            <a:endParaRPr lang="en-US" sz="2600">
              <a:solidFill>
                <a:srgbClr val="360472"/>
              </a:solidFill>
              <a:effectLst/>
              <a:latin typeface="Proxima Nova Rg" panose="02000506030000020004" pitchFamily="50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34" descr="A blue square with white text and a logo with a world map in the center&#10;&#10;Description automatically generated">
            <a:extLst>
              <a:ext uri="{FF2B5EF4-FFF2-40B4-BE49-F238E27FC236}">
                <a16:creationId xmlns:a16="http://schemas.microsoft.com/office/drawing/2014/main" id="{73B7AAC3-5F02-A874-19E9-694A9AD92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5782" y="225678"/>
            <a:ext cx="467264" cy="94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20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440555-A2C9-F901-8FD9-2F57D107994B}"/>
              </a:ext>
            </a:extLst>
          </p:cNvPr>
          <p:cNvSpPr txBox="1"/>
          <p:nvPr/>
        </p:nvSpPr>
        <p:spPr>
          <a:xfrm>
            <a:off x="5108205" y="1436468"/>
            <a:ext cx="6027155" cy="49244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" sz="2000">
                <a:solidFill>
                  <a:srgbClr val="360472"/>
                </a:solidFill>
                <a:latin typeface="Proxima Nova Rg" panose="02000506030000020004" pitchFamily="50" charset="0"/>
              </a:rPr>
              <a:t>O </a:t>
            </a:r>
            <a:r>
              <a:rPr lang="pt" sz="2000" b="1">
                <a:solidFill>
                  <a:srgbClr val="EEA51F"/>
                </a:solidFill>
                <a:latin typeface="Proxima Nova Rg" panose="02000506030000020004" pitchFamily="50" charset="0"/>
              </a:rPr>
              <a:t>Relatório Regional de Desenvolvimento Humano </a:t>
            </a:r>
            <a:r>
              <a:rPr lang="pt" sz="2000">
                <a:solidFill>
                  <a:srgbClr val="360472"/>
                </a:solidFill>
                <a:latin typeface="Proxima Nova Rg" panose="02000506030000020004" pitchFamily="50" charset="0"/>
              </a:rPr>
              <a:t>de 2025 incorpora considerações sobre igualdade de gênero em:</a:t>
            </a:r>
            <a:endParaRPr lang="en-US" sz="2000">
              <a:solidFill>
                <a:srgbClr val="471975"/>
              </a:solidFill>
              <a:latin typeface="Proxima Nova Rg" panose="02000506030000020004" pitchFamily="50" charset="0"/>
            </a:endParaRPr>
          </a:p>
          <a:p>
            <a:endParaRPr lang="en-US" sz="2000">
              <a:solidFill>
                <a:srgbClr val="471975"/>
              </a:solidFill>
              <a:latin typeface="Proxima Nova Rg" panose="02000506030000020004" pitchFamily="50" charset="0"/>
            </a:endParaRPr>
          </a:p>
          <a:p>
            <a:pPr algn="l"/>
            <a:r>
              <a:rPr lang="pt" sz="1800" b="0" i="0" u="none" strike="noStrike" baseline="0">
                <a:solidFill>
                  <a:srgbClr val="471975"/>
                </a:solidFill>
                <a:latin typeface="Proxima Nova Rg" panose="02000506030000020004" pitchFamily="50" charset="0"/>
              </a:rPr>
              <a:t>( </a:t>
            </a:r>
            <a:r>
              <a:rPr lang="pt" sz="1800" b="0" i="0" u="none" strike="noStrike" baseline="0" err="1">
                <a:solidFill>
                  <a:srgbClr val="471975"/>
                </a:solidFill>
                <a:latin typeface="Proxima Nova Rg" panose="02000506030000020004" pitchFamily="50" charset="0"/>
              </a:rPr>
              <a:t>i </a:t>
            </a:r>
            <a:r>
              <a:rPr lang="pt" sz="1800" b="0" i="0" u="none" strike="noStrike" baseline="0">
                <a:solidFill>
                  <a:srgbClr val="471975"/>
                </a:solidFill>
                <a:latin typeface="Proxima Nova Rg" panose="02000506030000020004" pitchFamily="50" charset="0"/>
              </a:rPr>
              <a:t>) transformar estruturas produtivas.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">
                <a:solidFill>
                  <a:srgbClr val="471975"/>
                </a:solidFill>
                <a:latin typeface="Proxima Nova Rg" panose="02000506030000020004" pitchFamily="50" charset="0"/>
              </a:rPr>
              <a:t>Construindo sistemas de assistência robustos.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">
                <a:solidFill>
                  <a:srgbClr val="471975"/>
                </a:solidFill>
                <a:latin typeface="Proxima Nova Rg" panose="02000506030000020004" pitchFamily="50" charset="0"/>
              </a:rPr>
              <a:t>Avaliando as disparidades de gênero na digitalização das economias.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0" i="0" u="none" strike="noStrike" baseline="0">
              <a:solidFill>
                <a:srgbClr val="471975"/>
              </a:solidFill>
              <a:latin typeface="Proxima Nova Rg" panose="02000506030000020004" pitchFamily="50" charset="0"/>
            </a:endParaRPr>
          </a:p>
          <a:p>
            <a:pPr algn="l"/>
            <a:r>
              <a:rPr lang="pt" sz="1800" b="0" i="0" u="none" strike="noStrike" baseline="0">
                <a:solidFill>
                  <a:srgbClr val="471975"/>
                </a:solidFill>
                <a:latin typeface="Proxima Nova Rg" panose="02000506030000020004" pitchFamily="50" charset="0"/>
              </a:rPr>
              <a:t>(ii) reforçar a coesão social.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">
                <a:solidFill>
                  <a:srgbClr val="471975"/>
                </a:solidFill>
                <a:latin typeface="Proxima Nova Rg" panose="02000506030000020004" pitchFamily="50" charset="0"/>
              </a:rPr>
              <a:t>Estabelecer proteção social sensível ao gênero.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" b="0" i="0" u="none" strike="noStrike" baseline="0">
                <a:solidFill>
                  <a:srgbClr val="471975"/>
                </a:solidFill>
                <a:latin typeface="Proxima Nova Rg" panose="02000506030000020004" pitchFamily="50" charset="0"/>
              </a:rPr>
              <a:t>Avaliando diferenças de gênero em bem-estar e saúde mental.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0" i="0" u="none" strike="noStrike" baseline="0">
              <a:solidFill>
                <a:srgbClr val="471975"/>
              </a:solidFill>
              <a:latin typeface="Proxima Nova Rg" panose="02000506030000020004" pitchFamily="50" charset="0"/>
            </a:endParaRPr>
          </a:p>
          <a:p>
            <a:pPr algn="l"/>
            <a:r>
              <a:rPr lang="pt" sz="1800" b="0" i="0" u="none" strike="noStrike" baseline="0">
                <a:solidFill>
                  <a:srgbClr val="471975"/>
                </a:solidFill>
                <a:latin typeface="Proxima Nova Rg" panose="02000506030000020004" pitchFamily="50" charset="0"/>
              </a:rPr>
              <a:t>(iii) repensar a forma como as sociedades distribuem o risco.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">
                <a:solidFill>
                  <a:srgbClr val="360472"/>
                </a:solidFill>
                <a:latin typeface="Proxima Nova Rg" panose="02000506030000020004" pitchFamily="50" charset="0"/>
              </a:rPr>
              <a:t>Avaliando preconceitos de gênero na IA e o papel das normas sociais na economia.</a:t>
            </a:r>
          </a:p>
        </p:txBody>
      </p:sp>
      <p:pic>
        <p:nvPicPr>
          <p:cNvPr id="5122" name="Picture 2" descr="Latin America Silhouette Map Stock Illustration - Download Image Now - Latin  America, Map, South America - iStock">
            <a:extLst>
              <a:ext uri="{FF2B5EF4-FFF2-40B4-BE49-F238E27FC236}">
                <a16:creationId xmlns:a16="http://schemas.microsoft.com/office/drawing/2014/main" id="{AB028962-B7B6-B45E-56E9-F785A2605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" y="707390"/>
            <a:ext cx="40767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4" descr="A blue square with white text and a logo with a world map in the center&#10;&#10;Description automatically generated">
            <a:extLst>
              <a:ext uri="{FF2B5EF4-FFF2-40B4-BE49-F238E27FC236}">
                <a16:creationId xmlns:a16="http://schemas.microsoft.com/office/drawing/2014/main" id="{73B7AAC3-5F02-A874-19E9-694A9AD92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5782" y="225678"/>
            <a:ext cx="467264" cy="9462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071DEF-7989-0A12-5A75-9581437FC23E}"/>
              </a:ext>
            </a:extLst>
          </p:cNvPr>
          <p:cNvSpPr txBox="1"/>
          <p:nvPr/>
        </p:nvSpPr>
        <p:spPr>
          <a:xfrm>
            <a:off x="1700496" y="752583"/>
            <a:ext cx="8713169" cy="508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" sz="2600" b="1">
                <a:solidFill>
                  <a:srgbClr val="360472"/>
                </a:solidFill>
                <a:latin typeface="Proxima Nova Rg" panose="02000506030000020004" pitchFamily="50" charset="0"/>
                <a:ea typeface="DengXian" panose="02010600030101010101" pitchFamily="2" charset="-122"/>
                <a:cs typeface="Calibri" panose="020F0502020204030204" pitchFamily="34" charset="0"/>
              </a:rPr>
              <a:t>América Latina e Caribe - Depois</a:t>
            </a:r>
            <a:endParaRPr lang="en-US" sz="2600">
              <a:solidFill>
                <a:srgbClr val="360472"/>
              </a:solidFill>
              <a:effectLst/>
              <a:latin typeface="Proxima Nova Rg" panose="02000506030000020004" pitchFamily="50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416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DC57845-8D24-F7D3-AE83-5E1D9AD96659}"/>
              </a:ext>
            </a:extLst>
          </p:cNvPr>
          <p:cNvSpPr txBox="1"/>
          <p:nvPr/>
        </p:nvSpPr>
        <p:spPr>
          <a:xfrm>
            <a:off x="1548096" y="600183"/>
            <a:ext cx="8713169" cy="481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" sz="2600" b="1">
                <a:solidFill>
                  <a:srgbClr val="360472"/>
                </a:solidFill>
                <a:latin typeface="Proxima Nova Rg" panose="02000506030000020004" pitchFamily="50" charset="0"/>
                <a:ea typeface="DengXian" panose="02010600030101010101" pitchFamily="2" charset="-122"/>
                <a:cs typeface="Calibri" panose="020F0502020204030204" pitchFamily="34" charset="0"/>
              </a:rPr>
              <a:t>Outros exemplos</a:t>
            </a:r>
            <a:endParaRPr lang="en-US" sz="2600">
              <a:solidFill>
                <a:srgbClr val="360472"/>
              </a:solidFill>
              <a:effectLst/>
              <a:latin typeface="Proxima Nova Rg" panose="02000506030000020004" pitchFamily="50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34" descr="A blue square with white text and a logo with a world map in the center&#10;&#10;Description automatically generated">
            <a:extLst>
              <a:ext uri="{FF2B5EF4-FFF2-40B4-BE49-F238E27FC236}">
                <a16:creationId xmlns:a16="http://schemas.microsoft.com/office/drawing/2014/main" id="{AF1482DF-D8B9-CE23-DC2D-20376C5EA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5782" y="225678"/>
            <a:ext cx="467264" cy="9462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B3A19D-957D-58ED-C1C7-74D79FFFD664}"/>
              </a:ext>
            </a:extLst>
          </p:cNvPr>
          <p:cNvSpPr txBox="1"/>
          <p:nvPr/>
        </p:nvSpPr>
        <p:spPr>
          <a:xfrm>
            <a:off x="587004" y="1765754"/>
            <a:ext cx="10629636" cy="4154984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 rtlCol="0" anchor="ctr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" sz="2400" b="1" dirty="0">
                <a:solidFill>
                  <a:srgbClr val="EEA51F"/>
                </a:solidFill>
                <a:latin typeface="Proxima Nova Rg"/>
              </a:rPr>
              <a:t>Expansão dos sistemas de assistência </a:t>
            </a:r>
            <a:r>
              <a:rPr lang="pt" sz="2400" b="1" dirty="0">
                <a:solidFill>
                  <a:srgbClr val="360472"/>
                </a:solidFill>
                <a:latin typeface="Proxima Nova Rg"/>
              </a:rPr>
              <a:t>por meio de macro modelagem de equilíbrio geral computável (Camboja), pesquisas de uso do tempo (Angola), planejamento urbano (Índia) e planejamento de políticas nacionais (El Salvador e Butão).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" sz="2400" b="1" dirty="0">
                <a:solidFill>
                  <a:srgbClr val="EEA51F"/>
                </a:solidFill>
                <a:latin typeface="Proxima Nova Rg"/>
              </a:rPr>
              <a:t>Conduzir reformas nas finanças públicas </a:t>
            </a:r>
            <a:r>
              <a:rPr lang="pt" sz="2400" b="1" dirty="0">
                <a:solidFill>
                  <a:srgbClr val="360472"/>
                </a:solidFill>
                <a:latin typeface="Proxima Nova Rg"/>
              </a:rPr>
              <a:t>para igualdade de gênero como parte </a:t>
            </a:r>
            <a:r>
              <a:rPr lang="pt" sz="2400" b="1" dirty="0">
                <a:solidFill>
                  <a:srgbClr val="471975"/>
                </a:solidFill>
                <a:latin typeface="Proxima Nova Rg"/>
              </a:rPr>
              <a:t>do Plano Nacional de Crescimento em Montenegro.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" sz="2400" b="1" dirty="0">
                <a:solidFill>
                  <a:srgbClr val="EEA51F"/>
                </a:solidFill>
                <a:latin typeface="Proxima Nova Rg"/>
              </a:rPr>
              <a:t>Avaliando como o alto endividamento familiar </a:t>
            </a:r>
            <a:r>
              <a:rPr lang="pt" sz="2400" b="1" dirty="0">
                <a:solidFill>
                  <a:srgbClr val="471975"/>
                </a:solidFill>
                <a:latin typeface="Proxima Nova Rg"/>
              </a:rPr>
              <a:t>afeta de forma diferente mulheres e homens no Sri Lanka.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" sz="2400" b="1" dirty="0">
                <a:solidFill>
                  <a:srgbClr val="EEA51F"/>
                </a:solidFill>
                <a:latin typeface="Proxima Nova Rg"/>
              </a:rPr>
              <a:t>Avaliando preconceitos fiscais e melhorando o orçamento sensível ao gênero </a:t>
            </a:r>
            <a:r>
              <a:rPr lang="pt" sz="2400" b="1" dirty="0">
                <a:solidFill>
                  <a:srgbClr val="471975"/>
                </a:solidFill>
                <a:latin typeface="Proxima Nova Rg"/>
              </a:rPr>
              <a:t>na Tailândia.</a:t>
            </a:r>
          </a:p>
        </p:txBody>
      </p:sp>
    </p:spTree>
    <p:extLst>
      <p:ext uri="{BB962C8B-B14F-4D97-AF65-F5344CB8AC3E}">
        <p14:creationId xmlns:p14="http://schemas.microsoft.com/office/powerpoint/2010/main" val="2119218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background with a yellow and blue center&#10;&#10;Description automatically generated with medium confidence">
            <a:extLst>
              <a:ext uri="{FF2B5EF4-FFF2-40B4-BE49-F238E27FC236}">
                <a16:creationId xmlns:a16="http://schemas.microsoft.com/office/drawing/2014/main" id="{7E840C55-86C6-0084-A260-0FE9A38DD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2" cy="6858000"/>
          </a:xfrm>
          <a:prstGeom prst="rect">
            <a:avLst/>
          </a:prstGeom>
        </p:spPr>
      </p:pic>
      <p:pic>
        <p:nvPicPr>
          <p:cNvPr id="4" name="Picture 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DFD2B1CF-6A20-0E5D-55C6-95ADFC12DF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542" y="2179503"/>
            <a:ext cx="1030933" cy="2096662"/>
          </a:xfrm>
          <a:prstGeom prst="rect">
            <a:avLst/>
          </a:prstGeom>
          <a:effectLst>
            <a:outerShdw blurRad="301249" dist="81843" dir="6360000" sx="101000" sy="101000" algn="tl" rotWithShape="0">
              <a:prstClr val="black">
                <a:alpha val="92771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4898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43;p36">
            <a:extLst>
              <a:ext uri="{FF2B5EF4-FFF2-40B4-BE49-F238E27FC236}">
                <a16:creationId xmlns:a16="http://schemas.microsoft.com/office/drawing/2014/main" id="{AF363D33-A46A-81D0-35D0-A154F5FB3C91}"/>
              </a:ext>
            </a:extLst>
          </p:cNvPr>
          <p:cNvSpPr/>
          <p:nvPr/>
        </p:nvSpPr>
        <p:spPr>
          <a:xfrm flipH="1">
            <a:off x="924559" y="2313205"/>
            <a:ext cx="6929118" cy="2573504"/>
          </a:xfrm>
          <a:custGeom>
            <a:avLst/>
            <a:gdLst/>
            <a:ahLst/>
            <a:cxnLst/>
            <a:rect l="l" t="t" r="r" b="b"/>
            <a:pathLst>
              <a:path w="70508" h="27026" extrusionOk="0">
                <a:moveTo>
                  <a:pt x="0" y="1"/>
                </a:moveTo>
                <a:lnTo>
                  <a:pt x="0" y="27026"/>
                </a:lnTo>
                <a:lnTo>
                  <a:pt x="56995" y="27026"/>
                </a:lnTo>
                <a:cubicBezTo>
                  <a:pt x="60738" y="27026"/>
                  <a:pt x="64117" y="25519"/>
                  <a:pt x="66559" y="23077"/>
                </a:cubicBezTo>
                <a:cubicBezTo>
                  <a:pt x="69001" y="20635"/>
                  <a:pt x="70508" y="17257"/>
                  <a:pt x="70508" y="13513"/>
                </a:cubicBezTo>
                <a:cubicBezTo>
                  <a:pt x="70508" y="6049"/>
                  <a:pt x="64459" y="1"/>
                  <a:pt x="56995" y="1"/>
                </a:cubicBezTo>
                <a:close/>
              </a:path>
            </a:pathLst>
          </a:custGeom>
          <a:gradFill flip="none" rotWithShape="1">
            <a:gsLst>
              <a:gs pos="34000">
                <a:srgbClr val="471975"/>
              </a:gs>
              <a:gs pos="100000">
                <a:srgbClr val="A45B83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2443;p36">
            <a:extLst>
              <a:ext uri="{FF2B5EF4-FFF2-40B4-BE49-F238E27FC236}">
                <a16:creationId xmlns:a16="http://schemas.microsoft.com/office/drawing/2014/main" id="{E91D7A44-31AA-430C-EF2A-02B9CC0DDC93}"/>
              </a:ext>
            </a:extLst>
          </p:cNvPr>
          <p:cNvSpPr/>
          <p:nvPr/>
        </p:nvSpPr>
        <p:spPr>
          <a:xfrm>
            <a:off x="7008550" y="1048636"/>
            <a:ext cx="4727187" cy="1516719"/>
          </a:xfrm>
          <a:custGeom>
            <a:avLst/>
            <a:gdLst/>
            <a:ahLst/>
            <a:cxnLst/>
            <a:rect l="l" t="t" r="r" b="b"/>
            <a:pathLst>
              <a:path w="70508" h="27026" extrusionOk="0">
                <a:moveTo>
                  <a:pt x="0" y="1"/>
                </a:moveTo>
                <a:lnTo>
                  <a:pt x="0" y="27026"/>
                </a:lnTo>
                <a:lnTo>
                  <a:pt x="56995" y="27026"/>
                </a:lnTo>
                <a:cubicBezTo>
                  <a:pt x="60738" y="27026"/>
                  <a:pt x="64117" y="25519"/>
                  <a:pt x="66559" y="23077"/>
                </a:cubicBezTo>
                <a:cubicBezTo>
                  <a:pt x="69001" y="20635"/>
                  <a:pt x="70508" y="17257"/>
                  <a:pt x="70508" y="13513"/>
                </a:cubicBezTo>
                <a:cubicBezTo>
                  <a:pt x="70508" y="6049"/>
                  <a:pt x="64459" y="1"/>
                  <a:pt x="56995" y="1"/>
                </a:cubicBezTo>
                <a:close/>
              </a:path>
            </a:pathLst>
          </a:custGeom>
          <a:gradFill flip="none" rotWithShape="1">
            <a:gsLst>
              <a:gs pos="71000">
                <a:srgbClr val="471975"/>
              </a:gs>
              <a:gs pos="100000">
                <a:srgbClr val="A45B83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3C62A8-1CBA-6197-6984-FCD7B9D0B8AA}"/>
              </a:ext>
            </a:extLst>
          </p:cNvPr>
          <p:cNvSpPr txBox="1"/>
          <p:nvPr/>
        </p:nvSpPr>
        <p:spPr>
          <a:xfrm>
            <a:off x="7747722" y="1360720"/>
            <a:ext cx="376571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" sz="2600" b="1" dirty="0">
                <a:solidFill>
                  <a:srgbClr val="EEA51F"/>
                </a:solidFill>
                <a:latin typeface="Proxima Nova Rg" panose="02000506030000020004" pitchFamily="50" charset="0"/>
                <a:ea typeface="Aptos" panose="020B0004020202020204" pitchFamily="34" charset="0"/>
              </a:rPr>
              <a:t>Políticas Fiscais para a Igualdade de Género</a:t>
            </a:r>
            <a:endParaRPr lang="en-US" sz="2600" dirty="0">
              <a:solidFill>
                <a:schemeClr val="bg1"/>
              </a:solidFill>
              <a:latin typeface="Proxima Nova Rg" panose="02000506030000020004" pitchFamily="50" charset="0"/>
              <a:ea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409E0E-E3B3-FD78-A86B-AAC07D571F05}"/>
              </a:ext>
            </a:extLst>
          </p:cNvPr>
          <p:cNvSpPr txBox="1"/>
          <p:nvPr/>
        </p:nvSpPr>
        <p:spPr>
          <a:xfrm>
            <a:off x="1676676" y="3115589"/>
            <a:ext cx="51432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" sz="5400" b="1" dirty="0">
                <a:solidFill>
                  <a:srgbClr val="EEA51F"/>
                </a:solidFill>
                <a:latin typeface="Proxima Nova Rg" panose="02000506030000020004" pitchFamily="50" charset="0"/>
                <a:ea typeface="Aptos" panose="020B0004020202020204" pitchFamily="34" charset="0"/>
              </a:rPr>
              <a:t>EQUANOMICA</a:t>
            </a:r>
          </a:p>
        </p:txBody>
      </p:sp>
      <p:pic>
        <p:nvPicPr>
          <p:cNvPr id="1028" name="Picture 4" descr="UNDP | United Nations Development Programme">
            <a:extLst>
              <a:ext uri="{FF2B5EF4-FFF2-40B4-BE49-F238E27FC236}">
                <a16:creationId xmlns:a16="http://schemas.microsoft.com/office/drawing/2014/main" id="{43EF2AB7-77C7-F1B5-FCE3-FB9E84884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58" y="267215"/>
            <a:ext cx="1210402" cy="113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443;p36">
            <a:extLst>
              <a:ext uri="{FF2B5EF4-FFF2-40B4-BE49-F238E27FC236}">
                <a16:creationId xmlns:a16="http://schemas.microsoft.com/office/drawing/2014/main" id="{885C1308-1B3C-4F7D-8D42-BF7ECBB700D3}"/>
              </a:ext>
            </a:extLst>
          </p:cNvPr>
          <p:cNvSpPr/>
          <p:nvPr/>
        </p:nvSpPr>
        <p:spPr>
          <a:xfrm>
            <a:off x="6999772" y="4488057"/>
            <a:ext cx="4727187" cy="1516719"/>
          </a:xfrm>
          <a:custGeom>
            <a:avLst/>
            <a:gdLst/>
            <a:ahLst/>
            <a:cxnLst/>
            <a:rect l="l" t="t" r="r" b="b"/>
            <a:pathLst>
              <a:path w="70508" h="27026" extrusionOk="0">
                <a:moveTo>
                  <a:pt x="0" y="1"/>
                </a:moveTo>
                <a:lnTo>
                  <a:pt x="0" y="27026"/>
                </a:lnTo>
                <a:lnTo>
                  <a:pt x="56995" y="27026"/>
                </a:lnTo>
                <a:cubicBezTo>
                  <a:pt x="60738" y="27026"/>
                  <a:pt x="64117" y="25519"/>
                  <a:pt x="66559" y="23077"/>
                </a:cubicBezTo>
                <a:cubicBezTo>
                  <a:pt x="69001" y="20635"/>
                  <a:pt x="70508" y="17257"/>
                  <a:pt x="70508" y="13513"/>
                </a:cubicBezTo>
                <a:cubicBezTo>
                  <a:pt x="70508" y="6049"/>
                  <a:pt x="64459" y="1"/>
                  <a:pt x="56995" y="1"/>
                </a:cubicBezTo>
                <a:close/>
              </a:path>
            </a:pathLst>
          </a:custGeom>
          <a:gradFill flip="none" rotWithShape="1">
            <a:gsLst>
              <a:gs pos="71000">
                <a:srgbClr val="471975"/>
              </a:gs>
              <a:gs pos="100000">
                <a:srgbClr val="A45B83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443;p36">
            <a:extLst>
              <a:ext uri="{FF2B5EF4-FFF2-40B4-BE49-F238E27FC236}">
                <a16:creationId xmlns:a16="http://schemas.microsoft.com/office/drawing/2014/main" id="{0C48AE42-293F-4837-4BC3-B97A14B30A11}"/>
              </a:ext>
            </a:extLst>
          </p:cNvPr>
          <p:cNvSpPr/>
          <p:nvPr/>
        </p:nvSpPr>
        <p:spPr>
          <a:xfrm>
            <a:off x="6999772" y="2767149"/>
            <a:ext cx="4727187" cy="1516719"/>
          </a:xfrm>
          <a:custGeom>
            <a:avLst/>
            <a:gdLst/>
            <a:ahLst/>
            <a:cxnLst/>
            <a:rect l="l" t="t" r="r" b="b"/>
            <a:pathLst>
              <a:path w="70508" h="27026" extrusionOk="0">
                <a:moveTo>
                  <a:pt x="0" y="1"/>
                </a:moveTo>
                <a:lnTo>
                  <a:pt x="0" y="27026"/>
                </a:lnTo>
                <a:lnTo>
                  <a:pt x="56995" y="27026"/>
                </a:lnTo>
                <a:cubicBezTo>
                  <a:pt x="60738" y="27026"/>
                  <a:pt x="64117" y="25519"/>
                  <a:pt x="66559" y="23077"/>
                </a:cubicBezTo>
                <a:cubicBezTo>
                  <a:pt x="69001" y="20635"/>
                  <a:pt x="70508" y="17257"/>
                  <a:pt x="70508" y="13513"/>
                </a:cubicBezTo>
                <a:cubicBezTo>
                  <a:pt x="70508" y="6049"/>
                  <a:pt x="64459" y="1"/>
                  <a:pt x="56995" y="1"/>
                </a:cubicBezTo>
                <a:close/>
              </a:path>
            </a:pathLst>
          </a:custGeom>
          <a:gradFill flip="none" rotWithShape="1">
            <a:gsLst>
              <a:gs pos="71000">
                <a:srgbClr val="471975"/>
              </a:gs>
              <a:gs pos="100000">
                <a:srgbClr val="A45B83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F5632E-584A-FD8D-263B-B54889CFD488}"/>
              </a:ext>
            </a:extLst>
          </p:cNvPr>
          <p:cNvSpPr txBox="1"/>
          <p:nvPr/>
        </p:nvSpPr>
        <p:spPr>
          <a:xfrm>
            <a:off x="7572386" y="3115589"/>
            <a:ext cx="376571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" sz="2600" b="1">
                <a:solidFill>
                  <a:srgbClr val="EEA51F"/>
                </a:solidFill>
                <a:latin typeface="Proxima Nova Rg" panose="02000506030000020004" pitchFamily="50" charset="0"/>
                <a:ea typeface="Aptos" panose="020B0004020202020204" pitchFamily="34" charset="0"/>
              </a:rPr>
              <a:t>Expansão dos sistemas de cuidados</a:t>
            </a:r>
            <a:endParaRPr lang="en-US" sz="2600">
              <a:solidFill>
                <a:schemeClr val="bg1"/>
              </a:solidFill>
              <a:latin typeface="Proxima Nova Rg" panose="02000506030000020004" pitchFamily="50" charset="0"/>
              <a:ea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691B8B-CDB4-664E-6200-258B3690BD61}"/>
              </a:ext>
            </a:extLst>
          </p:cNvPr>
          <p:cNvSpPr txBox="1"/>
          <p:nvPr/>
        </p:nvSpPr>
        <p:spPr>
          <a:xfrm>
            <a:off x="7572386" y="5000194"/>
            <a:ext cx="37657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" sz="2600" b="1">
                <a:solidFill>
                  <a:srgbClr val="EEA51F"/>
                </a:solidFill>
                <a:latin typeface="Proxima Nova Rg" panose="02000506030000020004" pitchFamily="50" charset="0"/>
                <a:ea typeface="Aptos" panose="020B0004020202020204" pitchFamily="34" charset="0"/>
              </a:rPr>
              <a:t>Pesquisa e Dados</a:t>
            </a:r>
            <a:endParaRPr lang="en-US" sz="2600">
              <a:solidFill>
                <a:schemeClr val="bg1"/>
              </a:solidFill>
              <a:latin typeface="Proxima Nova Rg" panose="02000506030000020004" pitchFamily="50" charset="0"/>
              <a:ea typeface="Aptos" panose="020B00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E7FE63-AF71-1F63-6AC9-FEB91F506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645" y="6118261"/>
            <a:ext cx="94167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" altLang="en-US" sz="3200" i="1" dirty="0">
                <a:solidFill>
                  <a:srgbClr val="592476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Laboratório de Aprendizagem Global sobre Economia Feminista</a:t>
            </a:r>
          </a:p>
        </p:txBody>
      </p:sp>
    </p:spTree>
    <p:extLst>
      <p:ext uri="{BB962C8B-B14F-4D97-AF65-F5344CB8AC3E}">
        <p14:creationId xmlns:p14="http://schemas.microsoft.com/office/powerpoint/2010/main" val="305695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2E0C8C-2FC0-49DD-5C9C-C49E8A18D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65369">
            <a:off x="6659751" y="384121"/>
            <a:ext cx="5189688" cy="52502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7D5765-D075-BE06-C710-B01D95C67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923" y="251399"/>
            <a:ext cx="1033015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" sz="2800" b="1" i="0" u="none" strike="noStrike" kern="1200" cap="none" spc="0" normalizeH="0" baseline="0" noProof="0" dirty="0">
                <a:ln>
                  <a:noFill/>
                </a:ln>
                <a:solidFill>
                  <a:srgbClr val="360472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Arial" panose="020B0604020202020204" pitchFamily="34" charset="0"/>
              </a:rPr>
              <a:t>EQUANOMIA: Políticas fiscais que funcionam para a igualdade de género</a:t>
            </a:r>
            <a:endParaRPr kumimoji="0" lang="es-E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360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902A83-CCA5-5E75-EF53-5DC6A4734399}"/>
              </a:ext>
            </a:extLst>
          </p:cNvPr>
          <p:cNvSpPr txBox="1"/>
          <p:nvPr/>
        </p:nvSpPr>
        <p:spPr>
          <a:xfrm>
            <a:off x="2250612" y="1368982"/>
            <a:ext cx="1816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" sz="2000" b="1" i="0" u="none" strike="noStrike" kern="1200" cap="none" spc="0" normalizeH="0" baseline="0" noProof="0" dirty="0">
                <a:ln>
                  <a:noFill/>
                </a:ln>
                <a:solidFill>
                  <a:srgbClr val="A45B83"/>
                </a:solidFill>
                <a:effectLst/>
                <a:uLnTx/>
                <a:uFillTx/>
                <a:latin typeface="Proxima Nova Rg" panose="02000506030000020004" pitchFamily="2" charset="0"/>
                <a:ea typeface="DengXian" panose="02010600030101010101" pitchFamily="2" charset="-122"/>
                <a:cs typeface="+mn-cs"/>
              </a:rPr>
              <a:t>O desafio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782EF7-2B54-6219-FC8B-FD6109711EB3}"/>
              </a:ext>
            </a:extLst>
          </p:cNvPr>
          <p:cNvSpPr txBox="1"/>
          <p:nvPr/>
        </p:nvSpPr>
        <p:spPr>
          <a:xfrm>
            <a:off x="7399985" y="1328368"/>
            <a:ext cx="3577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" sz="2000" b="1" i="0" u="none" strike="noStrike" kern="1200" cap="none" spc="0" normalizeH="0" baseline="0" noProof="0">
                <a:ln>
                  <a:noFill/>
                </a:ln>
                <a:solidFill>
                  <a:srgbClr val="A45B83"/>
                </a:solidFill>
                <a:effectLst/>
                <a:uLnTx/>
                <a:uFillTx/>
                <a:latin typeface="Proxima Nova Rg" panose="02000506030000020004" pitchFamily="2" charset="0"/>
                <a:ea typeface="DengXian" panose="02010600030101010101" pitchFamily="2" charset="-122"/>
                <a:cs typeface="+mn-cs"/>
              </a:rPr>
              <a:t>A oportunidade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556383-D18E-1D76-1D2D-2749FA51E72C}"/>
              </a:ext>
            </a:extLst>
          </p:cNvPr>
          <p:cNvSpPr txBox="1"/>
          <p:nvPr/>
        </p:nvSpPr>
        <p:spPr>
          <a:xfrm>
            <a:off x="7146444" y="2397154"/>
            <a:ext cx="21081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2" charset="0"/>
                <a:ea typeface="DengXian" panose="02010600030101010101" pitchFamily="2" charset="-122"/>
                <a:cs typeface="+mn-cs"/>
              </a:rPr>
              <a:t>13,5</a:t>
            </a:r>
            <a:r>
              <a:rPr kumimoji="0" lang="p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2" charset="0"/>
                <a:ea typeface="DengXian" panose="02010600030101010101" pitchFamily="2" charset="-122"/>
                <a:cs typeface="+mn-cs"/>
              </a:rPr>
              <a:t> </a:t>
            </a:r>
            <a:r>
              <a:rPr kumimoji="0" lang="pt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2" charset="0"/>
                <a:ea typeface="DengXian" panose="02010600030101010101" pitchFamily="2" charset="-122"/>
                <a:cs typeface="+mn-cs"/>
              </a:rPr>
              <a:t>trilhão</a:t>
            </a:r>
            <a:r>
              <a:rPr kumimoji="0" lang="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2" charset="0"/>
                <a:ea typeface="DengXian" panose="02010600030101010101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2" charset="0"/>
                <a:ea typeface="DengXian" panose="02010600030101010101" pitchFamily="2" charset="-122"/>
                <a:cs typeface="+mn-cs"/>
              </a:rPr>
              <a:t>USD em receita tributária global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8AF21F-BFEC-B3ED-1EC1-D5947351EE29}"/>
              </a:ext>
            </a:extLst>
          </p:cNvPr>
          <p:cNvSpPr txBox="1"/>
          <p:nvPr/>
        </p:nvSpPr>
        <p:spPr>
          <a:xfrm>
            <a:off x="9571819" y="2494909"/>
            <a:ext cx="22312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2" charset="0"/>
                <a:ea typeface="DengXian" panose="02010600030101010101" pitchFamily="2" charset="-122"/>
                <a:cs typeface="+mn-cs"/>
              </a:rPr>
              <a:t>33,5</a:t>
            </a:r>
            <a:r>
              <a:rPr kumimoji="0" lang="p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2" charset="0"/>
                <a:ea typeface="DengXian" panose="02010600030101010101" pitchFamily="2" charset="-122"/>
                <a:cs typeface="+mn-cs"/>
              </a:rPr>
              <a:t> </a:t>
            </a:r>
            <a:r>
              <a:rPr kumimoji="0" lang="pt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2" charset="0"/>
                <a:ea typeface="DengXian" panose="02010600030101010101" pitchFamily="2" charset="-122"/>
                <a:cs typeface="+mn-cs"/>
              </a:rPr>
              <a:t>trilhão</a:t>
            </a:r>
            <a:r>
              <a:rPr kumimoji="0" lang="p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2" charset="0"/>
                <a:ea typeface="DengXian" panose="02010600030101010101" pitchFamily="2" charset="-122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2" charset="0"/>
                <a:ea typeface="DengXian" panose="02010600030101010101" pitchFamily="2" charset="-122"/>
                <a:cs typeface="+mn-cs"/>
              </a:rPr>
              <a:t>USD em todo o mundo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2" charset="0"/>
                <a:ea typeface="DengXian" panose="02010600030101010101" pitchFamily="2" charset="-122"/>
                <a:cs typeface="+mn-cs"/>
              </a:rPr>
              <a:t>público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2" charset="0"/>
                <a:ea typeface="DengXian" panose="02010600030101010101" pitchFamily="2" charset="-122"/>
                <a:cs typeface="+mn-cs"/>
              </a:rPr>
              <a:t>orçamentos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D63C10-978F-B04A-3F32-6E987E482D8D}"/>
              </a:ext>
            </a:extLst>
          </p:cNvPr>
          <p:cNvSpPr txBox="1"/>
          <p:nvPr/>
        </p:nvSpPr>
        <p:spPr>
          <a:xfrm>
            <a:off x="8200519" y="3974785"/>
            <a:ext cx="157565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2" charset="0"/>
                <a:ea typeface="DengXian" panose="02010600030101010101" pitchFamily="2" charset="-122"/>
                <a:cs typeface="+mn-cs"/>
              </a:rPr>
              <a:t>Mudanças na política fiscal podem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2" charset="0"/>
                <a:ea typeface="DengXian" panose="02010600030101010101" pitchFamily="2" charset="-122"/>
                <a:cs typeface="+mn-cs"/>
              </a:rPr>
              <a:t>levar em direção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2" charset="0"/>
                <a:ea typeface="DengXian" panose="02010600030101010101" pitchFamily="2" charset="-122"/>
                <a:cs typeface="+mn-cs"/>
              </a:rPr>
              <a:t>igualdade de gênero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2" charset="0"/>
                <a:ea typeface="DengXian" panose="02010600030101010101" pitchFamily="2" charset="-122"/>
                <a:cs typeface="+mn-cs"/>
              </a:rPr>
              <a:t>economia</a:t>
            </a:r>
          </a:p>
        </p:txBody>
      </p:sp>
      <p:pic>
        <p:nvPicPr>
          <p:cNvPr id="2" name="Picture 34" descr="A blue square with white text and a logo with a world map in the center&#10;&#10;Description automatically generated">
            <a:extLst>
              <a:ext uri="{FF2B5EF4-FFF2-40B4-BE49-F238E27FC236}">
                <a16:creationId xmlns:a16="http://schemas.microsoft.com/office/drawing/2014/main" id="{5EEA8B9F-3907-5794-ED12-63B91A793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5782" y="225678"/>
            <a:ext cx="467264" cy="9462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6D1768-94B6-1F68-6063-A050C1DA8DDA}"/>
              </a:ext>
            </a:extLst>
          </p:cNvPr>
          <p:cNvSpPr txBox="1"/>
          <p:nvPr/>
        </p:nvSpPr>
        <p:spPr>
          <a:xfrm>
            <a:off x="930923" y="2319427"/>
            <a:ext cx="4960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" b="1" dirty="0">
                <a:solidFill>
                  <a:srgbClr val="5C3385"/>
                </a:solidFill>
                <a:latin typeface="Proxima Nova Rg" panose="02000506030000020004" pitchFamily="50" charset="0"/>
                <a:ea typeface="Aptos" panose="020B0004020202020204" pitchFamily="34" charset="0"/>
              </a:rPr>
              <a:t>Objetivos macroeconômicos desconectados dos objetivos de desenvolvimento.</a:t>
            </a:r>
            <a:endParaRPr lang="en-US" b="1" dirty="0">
              <a:solidFill>
                <a:srgbClr val="5C3385"/>
              </a:solidFill>
              <a:latin typeface="Proxima Nova Rg" panose="02000506030000020004" pitchFamily="50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" name="Google Shape;568;p27">
            <a:extLst>
              <a:ext uri="{FF2B5EF4-FFF2-40B4-BE49-F238E27FC236}">
                <a16:creationId xmlns:a16="http://schemas.microsoft.com/office/drawing/2014/main" id="{A2B4AAC7-DDC4-3009-F236-DC0DE25034C1}"/>
              </a:ext>
            </a:extLst>
          </p:cNvPr>
          <p:cNvSpPr txBox="1"/>
          <p:nvPr/>
        </p:nvSpPr>
        <p:spPr>
          <a:xfrm>
            <a:off x="930924" y="3347110"/>
            <a:ext cx="4637888" cy="94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" b="1" dirty="0">
                <a:solidFill>
                  <a:srgbClr val="5C3385"/>
                </a:solidFill>
                <a:latin typeface="Proxima Nova Rg" panose="02000506030000020004" pitchFamily="50" charset="0"/>
                <a:ea typeface="Fira Sans Extra Condensed Medium"/>
                <a:cs typeface="Fira Sans Extra Condensed Medium"/>
                <a:sym typeface="Fira Sans Extra Condensed Medium"/>
              </a:rPr>
              <a:t>As mulheres estão subsidiando a economia no atual contexto de endividamento.</a:t>
            </a:r>
            <a:endParaRPr lang="en-US" b="1" dirty="0">
              <a:solidFill>
                <a:srgbClr val="5C3385"/>
              </a:solidFill>
              <a:latin typeface="Proxima Nova Rg" panose="02000506030000020004" pitchFamily="50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" name="Google Shape;568;p27">
            <a:extLst>
              <a:ext uri="{FF2B5EF4-FFF2-40B4-BE49-F238E27FC236}">
                <a16:creationId xmlns:a16="http://schemas.microsoft.com/office/drawing/2014/main" id="{E5ACF608-B6C9-33CD-74BA-0B42CE9B129A}"/>
              </a:ext>
            </a:extLst>
          </p:cNvPr>
          <p:cNvSpPr txBox="1"/>
          <p:nvPr/>
        </p:nvSpPr>
        <p:spPr>
          <a:xfrm>
            <a:off x="930923" y="4670937"/>
            <a:ext cx="5165077" cy="772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" b="1" dirty="0">
                <a:solidFill>
                  <a:srgbClr val="5C3385"/>
                </a:solidFill>
                <a:latin typeface="Proxima Nova Rg" panose="02000506030000020004" pitchFamily="50" charset="0"/>
                <a:ea typeface="Fira Sans Extra Condensed Medium"/>
                <a:cs typeface="Fira Sans Extra Condensed Medium"/>
                <a:sym typeface="Fira Sans Extra Condensed Medium"/>
              </a:rPr>
              <a:t>Poucos países monitoraram o impacto de seus impostos e gastos na igualdade de gênero.</a:t>
            </a:r>
            <a:endParaRPr b="1" dirty="0">
              <a:solidFill>
                <a:srgbClr val="5C3385"/>
              </a:solidFill>
              <a:latin typeface="Proxima Nova Rg" panose="02000506030000020004" pitchFamily="50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5893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9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7D5765-D075-BE06-C710-B01D95C67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923" y="152459"/>
            <a:ext cx="1033015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" sz="2800" b="1" i="0" u="none" strike="noStrike" kern="1200" cap="none" spc="0" normalizeH="0" baseline="0" noProof="0" dirty="0">
                <a:ln>
                  <a:noFill/>
                </a:ln>
                <a:solidFill>
                  <a:srgbClr val="471975"/>
                </a:solidFill>
                <a:effectLst/>
                <a:uLnTx/>
                <a:uFillTx/>
                <a:latin typeface="Proxima Nova Rg" panose="02000506030000020004" pitchFamily="50" charset="0"/>
                <a:cs typeface="Arial" panose="020B0604020202020204" pitchFamily="34" charset="0"/>
              </a:rPr>
              <a:t>EQUANOMIA </a:t>
            </a:r>
            <a:r>
              <a:rPr kumimoji="0" lang="pt" sz="2800" b="1" i="0" u="none" strike="noStrike" kern="1200" cap="none" spc="0" normalizeH="0" baseline="0" noProof="0" dirty="0">
                <a:ln>
                  <a:noFill/>
                </a:ln>
                <a:solidFill>
                  <a:srgbClr val="360472"/>
                </a:solidFill>
                <a:effectLst/>
                <a:uLnTx/>
                <a:uFillTx/>
                <a:latin typeface="Proxima Nova Rg" panose="02000506030000020004" pitchFamily="50" charset="0"/>
                <a:cs typeface="Arial" panose="020B0604020202020204" pitchFamily="34" charset="0"/>
              </a:rPr>
              <a:t>: Políticas fiscais que funcionam para a igualdade de género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A45B83"/>
                </a:solidFill>
                <a:uLnTx/>
                <a:uFillTx/>
                <a:latin typeface="Proxima Nova Rg" panose="02000506030000020004" pitchFamily="50" charset="0"/>
                <a:ea typeface="DengXian" panose="02010600030101010101" pitchFamily="2" charset="-122"/>
                <a:cs typeface="Arial" panose="020B0604020202020204" pitchFamily="34" charset="0"/>
              </a:rPr>
              <a:t>O que queremos transformar?</a:t>
            </a:r>
            <a:endParaRPr kumimoji="0" lang="es-E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A45B83"/>
              </a:solidFill>
              <a:uLnTx/>
              <a:uFillTx/>
              <a:latin typeface="Proxima Nova Rg" panose="02000506030000020004" pitchFamily="50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Picture 34" descr="A blue square with white text and a logo with a world map in the center&#10;&#10;Description automatically generated">
            <a:extLst>
              <a:ext uri="{FF2B5EF4-FFF2-40B4-BE49-F238E27FC236}">
                <a16:creationId xmlns:a16="http://schemas.microsoft.com/office/drawing/2014/main" id="{5EEA8B9F-3907-5794-ED12-63B91A793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5782" y="225678"/>
            <a:ext cx="467264" cy="9462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ACD5CA-6DCC-D409-F76A-AF85B2EA6223}"/>
              </a:ext>
            </a:extLst>
          </p:cNvPr>
          <p:cNvSpPr/>
          <p:nvPr/>
        </p:nvSpPr>
        <p:spPr>
          <a:xfrm>
            <a:off x="1485900" y="2066784"/>
            <a:ext cx="10180185" cy="3755816"/>
          </a:xfrm>
          <a:prstGeom prst="rect">
            <a:avLst/>
          </a:prstGeom>
          <a:noFill/>
          <a:ln w="38100">
            <a:solidFill>
              <a:srgbClr val="4719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3DE171-B999-AB9B-4370-DA18FC00F715}"/>
              </a:ext>
            </a:extLst>
          </p:cNvPr>
          <p:cNvSpPr txBox="1"/>
          <p:nvPr/>
        </p:nvSpPr>
        <p:spPr>
          <a:xfrm>
            <a:off x="1872410" y="2236532"/>
            <a:ext cx="946337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" sz="2400" b="1" dirty="0">
                <a:solidFill>
                  <a:srgbClr val="471975"/>
                </a:solidFill>
                <a:latin typeface="Proxima Nova Rg" panose="02000506030000020004" pitchFamily="50" charset="0"/>
                <a:ea typeface="Fira Sans Extra Condensed Medium"/>
                <a:cs typeface="Fira Sans Extra Condensed Medium"/>
                <a:sym typeface="Fira Sans Extra Condensed Medium"/>
              </a:rPr>
              <a:t>A POLÍTICA FISCAL PODE:</a:t>
            </a:r>
          </a:p>
          <a:p>
            <a:pPr lvl="0"/>
            <a:endParaRPr lang="es-ES" sz="2400" b="1" dirty="0">
              <a:solidFill>
                <a:srgbClr val="471975"/>
              </a:solidFill>
              <a:latin typeface="Proxima Nova Rg" panose="02000506030000020004" pitchFamily="50" charset="0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" sz="2400" b="1" dirty="0">
                <a:solidFill>
                  <a:srgbClr val="471975"/>
                </a:solidFill>
                <a:latin typeface="Proxima Nova Rg" panose="02000506030000020004" pitchFamily="50" charset="0"/>
                <a:ea typeface="Fira Sans Extra Condensed Medium"/>
                <a:cs typeface="Fira Sans Extra Condensed Medium"/>
                <a:sym typeface="Fira Sans Extra Condensed Medium"/>
              </a:rPr>
              <a:t>Reduzir o fosso de género na pobreza (influência fiscal).</a:t>
            </a:r>
          </a:p>
          <a:p>
            <a:pPr marL="342900" lvl="0" indent="-342900">
              <a:buFont typeface="+mj-lt"/>
              <a:buAutoNum type="arabicPeriod"/>
            </a:pPr>
            <a:endParaRPr lang="es-ES" sz="2400" b="1" dirty="0">
              <a:solidFill>
                <a:srgbClr val="471975"/>
              </a:solidFill>
              <a:latin typeface="Proxima Nova Rg" panose="02000506030000020004" pitchFamily="50" charset="0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" sz="2400" b="1" dirty="0">
                <a:solidFill>
                  <a:srgbClr val="471975"/>
                </a:solidFill>
                <a:latin typeface="Proxima Nova Rg" panose="02000506030000020004" pitchFamily="50" charset="0"/>
                <a:ea typeface="Fira Sans Extra Condensed Medium"/>
                <a:cs typeface="Fira Sans Extra Condensed Medium"/>
                <a:sym typeface="Fira Sans Extra Condensed Medium"/>
              </a:rPr>
              <a:t>Eliminar preconceitos e discriminações na economia (reformas tributárias e orçamentárias).</a:t>
            </a:r>
          </a:p>
          <a:p>
            <a:pPr marL="342900" lvl="0" indent="-342900">
              <a:buFont typeface="+mj-lt"/>
              <a:buAutoNum type="arabicPeriod"/>
            </a:pPr>
            <a:endParaRPr lang="en-US" sz="2400" b="1" dirty="0">
              <a:solidFill>
                <a:srgbClr val="471975"/>
              </a:solidFill>
              <a:latin typeface="Proxima Nova Rg" panose="02000506030000020004" pitchFamily="50" charset="0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" sz="2400" b="1" dirty="0">
                <a:solidFill>
                  <a:srgbClr val="471975"/>
                </a:solidFill>
                <a:latin typeface="Proxima Nova Rg" panose="02000506030000020004" pitchFamily="50" charset="0"/>
                <a:ea typeface="Fira Sans Extra Condensed Medium"/>
                <a:cs typeface="Fira Sans Extra Condensed Medium"/>
                <a:sym typeface="Fira Sans Extra Condensed Medium"/>
              </a:rPr>
              <a:t>Avancar e alinhar as finanças para a igualdade de género (expandir o espaço fiscal, rever o orçamento e a dívida).</a:t>
            </a:r>
          </a:p>
        </p:txBody>
      </p:sp>
    </p:spTree>
    <p:extLst>
      <p:ext uri="{BB962C8B-B14F-4D97-AF65-F5344CB8AC3E}">
        <p14:creationId xmlns:p14="http://schemas.microsoft.com/office/powerpoint/2010/main" val="222552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C489F-CC57-934B-7760-0E774616B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44B5CF-56AC-03E8-B885-9A19EDAA675C}"/>
              </a:ext>
            </a:extLst>
          </p:cNvPr>
          <p:cNvSpPr/>
          <p:nvPr/>
        </p:nvSpPr>
        <p:spPr>
          <a:xfrm flipV="1">
            <a:off x="947762" y="3905893"/>
            <a:ext cx="2756181" cy="48097"/>
          </a:xfrm>
          <a:prstGeom prst="rect">
            <a:avLst/>
          </a:prstGeom>
          <a:solidFill>
            <a:srgbClr val="EEA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50" charset="0"/>
            </a:endParaRPr>
          </a:p>
        </p:txBody>
      </p:sp>
      <p:pic>
        <p:nvPicPr>
          <p:cNvPr id="5" name="Picture 4" descr="A picture containing screenshot, purple, triangle, design&#10;&#10;Description automatically generated">
            <a:extLst>
              <a:ext uri="{FF2B5EF4-FFF2-40B4-BE49-F238E27FC236}">
                <a16:creationId xmlns:a16="http://schemas.microsoft.com/office/drawing/2014/main" id="{46652303-0EA4-9157-1FE3-6785927265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42"/>
          <a:stretch/>
        </p:blipFill>
        <p:spPr>
          <a:xfrm rot="1036160">
            <a:off x="2634611" y="898675"/>
            <a:ext cx="6858000" cy="52915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BFA848-7E63-E10F-A9F4-F55609B97E41}"/>
              </a:ext>
            </a:extLst>
          </p:cNvPr>
          <p:cNvSpPr txBox="1"/>
          <p:nvPr/>
        </p:nvSpPr>
        <p:spPr>
          <a:xfrm>
            <a:off x="947762" y="2794559"/>
            <a:ext cx="33691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" sz="2400" b="1" dirty="0">
                <a:solidFill>
                  <a:srgbClr val="EEA5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  <a:cs typeface="Poppins" panose="00000500000000000000" pitchFamily="2" charset="0"/>
              </a:rPr>
              <a:t>GOVERNANÇA E INSTITUIÇÕES</a:t>
            </a:r>
            <a:endParaRPr lang="en-US" sz="2400" b="1" dirty="0">
              <a:solidFill>
                <a:srgbClr val="EEA5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  <a:cs typeface="Poppins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E1690D-9E61-76F0-E554-BF3705980DED}"/>
              </a:ext>
            </a:extLst>
          </p:cNvPr>
          <p:cNvSpPr txBox="1"/>
          <p:nvPr/>
        </p:nvSpPr>
        <p:spPr>
          <a:xfrm>
            <a:off x="1007021" y="4318341"/>
            <a:ext cx="20518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" sz="2400" b="1" dirty="0">
                <a:solidFill>
                  <a:srgbClr val="EEA5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  <a:cs typeface="Poppins" panose="00000500000000000000" pitchFamily="2" charset="0"/>
              </a:rPr>
              <a:t>POLÍTICAS FISCAIS</a:t>
            </a:r>
            <a:endParaRPr lang="en-US" sz="2400" b="1" dirty="0">
              <a:solidFill>
                <a:srgbClr val="EEA5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  <a:cs typeface="Poppins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4C99ED-916E-3E9B-FE47-D8D2CE1FE917}"/>
              </a:ext>
            </a:extLst>
          </p:cNvPr>
          <p:cNvSpPr txBox="1"/>
          <p:nvPr/>
        </p:nvSpPr>
        <p:spPr>
          <a:xfrm>
            <a:off x="4048557" y="4329208"/>
            <a:ext cx="14901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" sz="1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Receita (reformas fiscais, instrumentos de dívida)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E6F47C-2C8F-804F-F973-43D9F8170F2F}"/>
              </a:ext>
            </a:extLst>
          </p:cNvPr>
          <p:cNvSpPr txBox="1"/>
          <p:nvPr/>
        </p:nvSpPr>
        <p:spPr>
          <a:xfrm>
            <a:off x="5813091" y="4267653"/>
            <a:ext cx="174333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" sz="1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Despesas (orçamento sensível ao género e gestão das finanças públicas)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3D4B1F-8B20-0FFF-C974-8F00E07DDDFC}"/>
              </a:ext>
            </a:extLst>
          </p:cNvPr>
          <p:cNvSpPr txBox="1"/>
          <p:nvPr/>
        </p:nvSpPr>
        <p:spPr>
          <a:xfrm>
            <a:off x="5117575" y="2678948"/>
            <a:ext cx="168980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" sz="1400" b="1" dirty="0">
                <a:solidFill>
                  <a:schemeClr val="bg1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Consenso político, capacitação e cooperação institucional</a:t>
            </a:r>
          </a:p>
          <a:p>
            <a:pPr algn="ctr"/>
            <a:r>
              <a:rPr lang="pt" sz="1400" b="1" dirty="0">
                <a:solidFill>
                  <a:schemeClr val="bg1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reformas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1B2877-98D8-59B9-EA0B-86E026135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644" y="81352"/>
            <a:ext cx="106093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" altLang="en-US" sz="3000" b="1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EQUANOMIA: Políticas fiscais que funcionam para a igualdade de género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" altLang="en-US" sz="2400" b="1" i="1" dirty="0">
                <a:solidFill>
                  <a:srgbClr val="A45B83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Abordagem / Áreas de Foco</a:t>
            </a:r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C659E097-0E86-1AB7-26E9-B2ADF46D790E}"/>
              </a:ext>
            </a:extLst>
          </p:cNvPr>
          <p:cNvSpPr/>
          <p:nvPr/>
        </p:nvSpPr>
        <p:spPr>
          <a:xfrm>
            <a:off x="7942931" y="1480237"/>
            <a:ext cx="684698" cy="4339757"/>
          </a:xfrm>
          <a:prstGeom prst="rightBracket">
            <a:avLst/>
          </a:prstGeom>
          <a:ln w="57150">
            <a:solidFill>
              <a:srgbClr val="3E0A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BBDD04-4969-19C3-894C-D147404F8BE9}"/>
              </a:ext>
            </a:extLst>
          </p:cNvPr>
          <p:cNvSpPr txBox="1"/>
          <p:nvPr/>
        </p:nvSpPr>
        <p:spPr>
          <a:xfrm>
            <a:off x="2613743" y="5839038"/>
            <a:ext cx="63986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" sz="2000" b="1" dirty="0">
                <a:solidFill>
                  <a:srgbClr val="471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  <a:cs typeface="Poppins" panose="00000500000000000000" pitchFamily="2" charset="0"/>
              </a:rPr>
              <a:t>Quadros Integrados de Financiamento Nacional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7124E2-03A2-A5EF-B642-089F9FA76F43}"/>
              </a:ext>
            </a:extLst>
          </p:cNvPr>
          <p:cNvSpPr txBox="1"/>
          <p:nvPr/>
        </p:nvSpPr>
        <p:spPr>
          <a:xfrm>
            <a:off x="2068537" y="6158786"/>
            <a:ext cx="7363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" b="1" dirty="0">
                <a:solidFill>
                  <a:srgbClr val="471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  <a:cs typeface="Poppins" panose="00000500000000000000" pitchFamily="2" charset="0"/>
              </a:rPr>
              <a:t>Moonshot: US$ 100 bilhões alavancados e alinhados para a igualdade de gênero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770FF8-B7B8-19FA-C284-CC89352327BD}"/>
              </a:ext>
            </a:extLst>
          </p:cNvPr>
          <p:cNvSpPr txBox="1"/>
          <p:nvPr/>
        </p:nvSpPr>
        <p:spPr>
          <a:xfrm>
            <a:off x="8739953" y="2080215"/>
            <a:ext cx="3253581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" sz="1400" dirty="0">
                <a:latin typeface="Proxima Nova Rg" panose="02000506030000020004" pitchFamily="50" charset="0"/>
                <a:ea typeface="Calibri" panose="020F0502020204030204" pitchFamily="34" charset="0"/>
                <a:cs typeface="Poppins" panose="00000500000000000000" pitchFamily="2" charset="0"/>
              </a:rPr>
              <a:t>Dados e facilitação de uso.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" sz="1400" dirty="0">
                <a:latin typeface="Proxima Nova Rg" panose="02000506030000020004" pitchFamily="50" charset="0"/>
                <a:ea typeface="Calibri" panose="020F0502020204030204" pitchFamily="34" charset="0"/>
                <a:cs typeface="Poppins" panose="00000500000000000000" pitchFamily="2" charset="0"/>
              </a:rPr>
              <a:t>Diagnóstico de sistemas tributários, impostos concretos, orçamento e gestão das finanças públicas.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" sz="1400" dirty="0">
                <a:latin typeface="Proxima Nova Rg" panose="02000506030000020004" pitchFamily="50" charset="0"/>
                <a:ea typeface="Calibri" panose="020F0502020204030204" pitchFamily="34" charset="0"/>
                <a:cs typeface="Poppins" panose="00000500000000000000" pitchFamily="2" charset="0"/>
              </a:rPr>
              <a:t>Análises de incidência fiscal.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" sz="1400" dirty="0">
                <a:latin typeface="Proxima Nova Rg" panose="02000506030000020004" pitchFamily="50" charset="0"/>
                <a:ea typeface="Calibri" panose="020F0502020204030204" pitchFamily="34" charset="0"/>
                <a:cs typeface="Poppins" panose="00000500000000000000" pitchFamily="2" charset="0"/>
              </a:rPr>
              <a:t>Reformas legais de impostos e revisões de políticas de planejamento fiscal anual e de médio prazo.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" sz="1400" dirty="0">
                <a:latin typeface="Proxima Nova Rg" panose="02000506030000020004" pitchFamily="50" charset="0"/>
                <a:ea typeface="Calibri" panose="020F0502020204030204" pitchFamily="34" charset="0"/>
                <a:cs typeface="Poppins" panose="00000500000000000000" pitchFamily="2" charset="0"/>
              </a:rPr>
              <a:t>Reformas institucionais.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" sz="1400" dirty="0">
                <a:latin typeface="Proxima Nova Rg" panose="02000506030000020004" pitchFamily="50" charset="0"/>
                <a:ea typeface="Calibri" panose="020F0502020204030204" pitchFamily="34" charset="0"/>
                <a:cs typeface="Poppins" panose="00000500000000000000" pitchFamily="2" charset="0"/>
              </a:rPr>
              <a:t>Desenvolvimento de capacidades de OSCs e parceiros.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" sz="1400" dirty="0">
                <a:latin typeface="Proxima Nova Rg" panose="02000506030000020004" pitchFamily="50" charset="0"/>
                <a:ea typeface="Calibri" panose="020F0502020204030204" pitchFamily="34" charset="0"/>
                <a:cs typeface="Poppins" panose="00000500000000000000" pitchFamily="2" charset="0"/>
              </a:rPr>
              <a:t>Diálogos políticos - consenso social.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" sz="1400" dirty="0">
                <a:latin typeface="Proxima Nova Rg" panose="02000506030000020004" pitchFamily="50" charset="0"/>
                <a:ea typeface="Calibri" panose="020F0502020204030204" pitchFamily="34" charset="0"/>
                <a:cs typeface="Poppins" panose="00000500000000000000" pitchFamily="2" charset="0"/>
              </a:rPr>
              <a:t>Avaliações de impacto ex post.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44F022-5DB1-9B56-278F-A9744B4FDEA5}"/>
              </a:ext>
            </a:extLst>
          </p:cNvPr>
          <p:cNvSpPr txBox="1"/>
          <p:nvPr/>
        </p:nvSpPr>
        <p:spPr>
          <a:xfrm>
            <a:off x="8782511" y="1640264"/>
            <a:ext cx="14696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" sz="2000" b="1" dirty="0">
                <a:solidFill>
                  <a:srgbClr val="471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  <a:cs typeface="Poppins" panose="00000500000000000000" pitchFamily="2" charset="0"/>
              </a:rPr>
              <a:t>Serviços</a:t>
            </a:r>
          </a:p>
        </p:txBody>
      </p:sp>
    </p:spTree>
    <p:extLst>
      <p:ext uri="{BB962C8B-B14F-4D97-AF65-F5344CB8AC3E}">
        <p14:creationId xmlns:p14="http://schemas.microsoft.com/office/powerpoint/2010/main" val="171362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0" grpId="0" animBg="1"/>
      <p:bldP spid="6" grpId="0"/>
      <p:bldP spid="8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world&#10;&#10;Description automatically generated">
            <a:extLst>
              <a:ext uri="{FF2B5EF4-FFF2-40B4-BE49-F238E27FC236}">
                <a16:creationId xmlns:a16="http://schemas.microsoft.com/office/drawing/2014/main" id="{20B40DC0-0BCF-D0CE-B4D7-19A990318E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7" t="39404" r="17916" b="11271"/>
          <a:stretch/>
        </p:blipFill>
        <p:spPr>
          <a:xfrm>
            <a:off x="270806" y="1849991"/>
            <a:ext cx="6456298" cy="4695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3110D8-7571-D376-2D0B-E2F0E7FF807C}"/>
              </a:ext>
            </a:extLst>
          </p:cNvPr>
          <p:cNvSpPr txBox="1"/>
          <p:nvPr/>
        </p:nvSpPr>
        <p:spPr>
          <a:xfrm>
            <a:off x="6825412" y="2760396"/>
            <a:ext cx="509578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609585"/>
            <a:r>
              <a:rPr lang="pt" sz="3600" b="1" dirty="0">
                <a:solidFill>
                  <a:srgbClr val="EEA51F"/>
                </a:solidFill>
                <a:latin typeface="Proxima Nova Rg" panose="02000506030000020004" pitchFamily="2" charset="0"/>
              </a:rPr>
              <a:t>145 </a:t>
            </a:r>
            <a:r>
              <a:rPr lang="pt" sz="1600" b="1" dirty="0">
                <a:solidFill>
                  <a:srgbClr val="EEA51F"/>
                </a:solidFill>
                <a:latin typeface="Proxima Nova Rg" panose="02000506030000020004" pitchFamily="2" charset="0"/>
              </a:rPr>
              <a:t>países</a:t>
            </a:r>
            <a:r>
              <a:rPr lang="pt" sz="2400" b="1" dirty="0">
                <a:solidFill>
                  <a:srgbClr val="EEA51F"/>
                </a:solidFill>
                <a:latin typeface="Proxima Nova Rg" panose="02000506030000020004" pitchFamily="2" charset="0"/>
              </a:rPr>
              <a:t> </a:t>
            </a:r>
            <a:r>
              <a:rPr lang="pt" sz="1400" dirty="0">
                <a:solidFill>
                  <a:srgbClr val="471CA1"/>
                </a:solidFill>
                <a:latin typeface="Proxima Nova Rg" panose="02000506030000020004" pitchFamily="2" charset="0"/>
                <a:ea typeface="DengXian" panose="02010600030101010101" pitchFamily="2" charset="-122"/>
                <a:cs typeface="Arial" panose="020B0604020202020204" pitchFamily="34" charset="0"/>
              </a:rPr>
              <a:t>com presença do PNUD.</a:t>
            </a:r>
          </a:p>
          <a:p>
            <a:pPr indent="-609585"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471CA1"/>
              </a:solidFill>
              <a:latin typeface="Proxima Nova Rg" panose="02000506030000020004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indent="-609585"/>
            <a:r>
              <a:rPr lang="pt" sz="3600" b="1" dirty="0">
                <a:solidFill>
                  <a:srgbClr val="EEA51F"/>
                </a:solidFill>
                <a:latin typeface="Proxima Nova Rg" panose="02000506030000020004" pitchFamily="2" charset="0"/>
              </a:rPr>
              <a:t>65% </a:t>
            </a:r>
            <a:r>
              <a:rPr lang="pt" sz="1600" b="1" dirty="0">
                <a:solidFill>
                  <a:srgbClr val="EEA51F"/>
                </a:solidFill>
                <a:latin typeface="Proxima Nova Rg" panose="02000506030000020004" pitchFamily="2" charset="0"/>
              </a:rPr>
              <a:t>dos programas </a:t>
            </a:r>
            <a:r>
              <a:rPr lang="pt" sz="1400" dirty="0">
                <a:solidFill>
                  <a:srgbClr val="471CA1"/>
                </a:solidFill>
                <a:latin typeface="Proxima Nova Rg" panose="02000506030000020004" pitchFamily="2" charset="0"/>
                <a:ea typeface="DengXian" panose="02010600030101010101" pitchFamily="2" charset="-122"/>
                <a:cs typeface="Arial" panose="020B0604020202020204" pitchFamily="34" charset="0"/>
              </a:rPr>
              <a:t>propostos para a igualdade de género.</a:t>
            </a:r>
          </a:p>
          <a:p>
            <a:endParaRPr lang="es-ES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t" sz="3600" b="1" dirty="0">
                <a:solidFill>
                  <a:srgbClr val="EEA51F"/>
                </a:solidFill>
                <a:latin typeface="Proxima Nova Rg" panose="02000506030000020004" pitchFamily="2" charset="0"/>
              </a:rPr>
              <a:t>95 </a:t>
            </a:r>
            <a:r>
              <a:rPr lang="pt" sz="1600" b="1" dirty="0">
                <a:solidFill>
                  <a:srgbClr val="EEA51F"/>
                </a:solidFill>
                <a:latin typeface="Proxima Nova Rg" panose="02000506030000020004" pitchFamily="2" charset="0"/>
              </a:rPr>
              <a:t>países </a:t>
            </a:r>
            <a:r>
              <a:rPr lang="pt" sz="1400" dirty="0">
                <a:solidFill>
                  <a:srgbClr val="471975"/>
                </a:solidFill>
                <a:latin typeface="Proxima Nova Rg" panose="02000506030000020004" pitchFamily="2" charset="0"/>
              </a:rPr>
              <a:t>onde </a:t>
            </a:r>
            <a:r>
              <a:rPr lang="pt" sz="1400" dirty="0">
                <a:solidFill>
                  <a:srgbClr val="471975"/>
                </a:solidFill>
                <a:latin typeface="Proxima Nova Rg" panose="02000506030000020004" pitchFamily="2" charset="0"/>
                <a:ea typeface="DengXian" panose="02010600030101010101" pitchFamily="2" charset="-122"/>
                <a:cs typeface="Arial" panose="020B0604020202020204" pitchFamily="34" charset="0"/>
              </a:rPr>
              <a:t>O PNUD </a:t>
            </a:r>
            <a:r>
              <a:rPr lang="pt" sz="1400" dirty="0">
                <a:solidFill>
                  <a:srgbClr val="471CA1"/>
                </a:solidFill>
                <a:latin typeface="Proxima Nova Rg" panose="02000506030000020004" pitchFamily="2" charset="0"/>
                <a:ea typeface="DengXian" panose="02010600030101010101" pitchFamily="2" charset="-122"/>
                <a:cs typeface="Arial" panose="020B0604020202020204" pitchFamily="34" charset="0"/>
              </a:rPr>
              <a:t>trabalha com os Ministérios</a:t>
            </a:r>
          </a:p>
          <a:p>
            <a:r>
              <a:rPr lang="pt" sz="1400" dirty="0">
                <a:solidFill>
                  <a:srgbClr val="471CA1"/>
                </a:solidFill>
                <a:latin typeface="Proxima Nova Rg" panose="02000506030000020004" pitchFamily="2" charset="0"/>
                <a:ea typeface="DengXian" panose="02010600030101010101" pitchFamily="2" charset="-122"/>
                <a:cs typeface="Arial" panose="020B0604020202020204" pitchFamily="34" charset="0"/>
              </a:rPr>
              <a:t>de Finanças 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22771A-B7E1-ACF0-656D-B6F8DF6A1104}"/>
              </a:ext>
            </a:extLst>
          </p:cNvPr>
          <p:cNvGrpSpPr/>
          <p:nvPr/>
        </p:nvGrpSpPr>
        <p:grpSpPr>
          <a:xfrm>
            <a:off x="499406" y="5438052"/>
            <a:ext cx="2813871" cy="892552"/>
            <a:chOff x="650053" y="5475441"/>
            <a:chExt cx="2813871" cy="89255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7C2F790-C995-2CE4-8AF7-2043EB19D9C2}"/>
                </a:ext>
              </a:extLst>
            </p:cNvPr>
            <p:cNvGrpSpPr/>
            <p:nvPr/>
          </p:nvGrpSpPr>
          <p:grpSpPr>
            <a:xfrm>
              <a:off x="650053" y="5552228"/>
              <a:ext cx="263168" cy="755137"/>
              <a:chOff x="345475" y="5209054"/>
              <a:chExt cx="259131" cy="94596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C226FAC-F933-4F63-B57E-F83B1E1C4ED9}"/>
                  </a:ext>
                </a:extLst>
              </p:cNvPr>
              <p:cNvSpPr/>
              <p:nvPr/>
            </p:nvSpPr>
            <p:spPr>
              <a:xfrm>
                <a:off x="345476" y="5209054"/>
                <a:ext cx="259130" cy="184261"/>
              </a:xfrm>
              <a:prstGeom prst="rect">
                <a:avLst/>
              </a:prstGeom>
              <a:solidFill>
                <a:srgbClr val="56348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5A9BE-4EDE-4F4C-B7FA-CBE440D01B81}"/>
                  </a:ext>
                </a:extLst>
              </p:cNvPr>
              <p:cNvSpPr/>
              <p:nvPr/>
            </p:nvSpPr>
            <p:spPr>
              <a:xfrm>
                <a:off x="345475" y="5469746"/>
                <a:ext cx="259130" cy="165759"/>
              </a:xfrm>
              <a:prstGeom prst="rect">
                <a:avLst/>
              </a:prstGeom>
              <a:solidFill>
                <a:srgbClr val="FFD42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34036CF-D813-4850-9CC6-C4CFA60663E0}"/>
                  </a:ext>
                </a:extLst>
              </p:cNvPr>
              <p:cNvSpPr/>
              <p:nvPr/>
            </p:nvSpPr>
            <p:spPr>
              <a:xfrm>
                <a:off x="345475" y="5710063"/>
                <a:ext cx="259131" cy="184261"/>
              </a:xfrm>
              <a:prstGeom prst="rect">
                <a:avLst/>
              </a:prstGeom>
              <a:solidFill>
                <a:srgbClr val="D4758E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5B912A6-73F8-4000-A199-02E19A89581A}"/>
                  </a:ext>
                </a:extLst>
              </p:cNvPr>
              <p:cNvSpPr/>
              <p:nvPr/>
            </p:nvSpPr>
            <p:spPr>
              <a:xfrm flipH="1" flipV="1">
                <a:off x="345475" y="5970756"/>
                <a:ext cx="259130" cy="184260"/>
              </a:xfrm>
              <a:prstGeom prst="rect">
                <a:avLst/>
              </a:prstGeom>
              <a:solidFill>
                <a:srgbClr val="FF932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15B3BB-D5BB-4D12-A6C9-B40261353FCC}"/>
                </a:ext>
              </a:extLst>
            </p:cNvPr>
            <p:cNvSpPr txBox="1"/>
            <p:nvPr/>
          </p:nvSpPr>
          <p:spPr>
            <a:xfrm>
              <a:off x="934960" y="5475441"/>
              <a:ext cx="2528964" cy="8925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pt" sz="1300" b="1">
                  <a:ea typeface="Calibri" panose="020F0502020204030204" pitchFamily="34" charset="0"/>
                </a:rPr>
                <a:t>87 países INFFs</a:t>
              </a:r>
            </a:p>
            <a:p>
              <a:r>
                <a:rPr lang="pt" sz="1300" b="1">
                  <a:ea typeface="Calibri" panose="020F0502020204030204" pitchFamily="34" charset="0"/>
                </a:rPr>
                <a:t>27 Países Tax4SDGs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pt" sz="1300" b="1">
                  <a:ea typeface="Calibri" panose="020F0502020204030204" pitchFamily="34" charset="0"/>
                </a:rPr>
                <a:t>Selo de Igualdade de Gênero</a:t>
              </a:r>
              <a:endParaRPr lang="en-US" sz="1300" b="1">
                <a:effectLst/>
                <a:ea typeface="Calibri" panose="020F0502020204030204" pitchFamily="34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pt" sz="1300" b="1">
                  <a:ea typeface="Calibri" panose="020F0502020204030204" pitchFamily="34" charset="0"/>
                </a:rPr>
                <a:t>6 </a:t>
              </a:r>
              <a:r>
                <a:rPr lang="pt" sz="1300" b="1">
                  <a:effectLst/>
                  <a:ea typeface="Calibri" panose="020F0502020204030204" pitchFamily="34" charset="0"/>
                </a:rPr>
                <a:t>Outros países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66B81D2-A647-3A9B-B967-E5C56A1B0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644" y="81352"/>
            <a:ext cx="106093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" altLang="en-US" sz="3000" b="1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EQUANOMIA: Políticas fiscais que funcionam para a igualdade de género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" altLang="en-US" sz="2400" b="1" i="1" dirty="0">
                <a:solidFill>
                  <a:srgbClr val="A45B83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Como ganhar: a capacidade do PNUD de crescer</a:t>
            </a:r>
          </a:p>
        </p:txBody>
      </p:sp>
    </p:spTree>
    <p:extLst>
      <p:ext uri="{BB962C8B-B14F-4D97-AF65-F5344CB8AC3E}">
        <p14:creationId xmlns:p14="http://schemas.microsoft.com/office/powerpoint/2010/main" val="75494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5B7AF6-E72C-85DF-9EFB-D74AFB487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644" y="81352"/>
            <a:ext cx="106093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" altLang="en-US" sz="3000" b="1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EQUANOMIA: Políticas fiscais que funcionam para a igualdade de género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" altLang="en-US" sz="2400" b="1" i="1" dirty="0">
                <a:solidFill>
                  <a:srgbClr val="A45B83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Ferramentas e metodologias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47A10D-947F-F1FB-C286-82201D234F4A}"/>
              </a:ext>
            </a:extLst>
          </p:cNvPr>
          <p:cNvSpPr txBox="1"/>
          <p:nvPr/>
        </p:nvSpPr>
        <p:spPr>
          <a:xfrm>
            <a:off x="1685925" y="1592817"/>
            <a:ext cx="327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" altLang="en-US" sz="1800" b="1" dirty="0">
                <a:solidFill>
                  <a:srgbClr val="A45B83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Disponível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F7C228-7B41-FF2F-029C-508B78EA0D2B}"/>
              </a:ext>
            </a:extLst>
          </p:cNvPr>
          <p:cNvSpPr txBox="1"/>
          <p:nvPr/>
        </p:nvSpPr>
        <p:spPr>
          <a:xfrm>
            <a:off x="6630987" y="1540964"/>
            <a:ext cx="3976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" altLang="en-US" sz="1800" b="1" dirty="0">
                <a:solidFill>
                  <a:srgbClr val="A45B83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A ser desenvolvido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2C788F-58D2-01D5-1BBB-3C308E8BC8C8}"/>
              </a:ext>
            </a:extLst>
          </p:cNvPr>
          <p:cNvSpPr txBox="1"/>
          <p:nvPr/>
        </p:nvSpPr>
        <p:spPr>
          <a:xfrm>
            <a:off x="225778" y="2072323"/>
            <a:ext cx="521105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" altLang="en-US" sz="1400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Orçamento sensível ao género (PNUD, ONU Mulheres, FMI)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" altLang="en-US" sz="1400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Quadro de estrutura tributária para os ODS.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" altLang="en-US" sz="1400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Estrutura de pesquisa abrangente sobre versão beta de impostos.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" altLang="en-US" sz="1400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Incidência fiscal sensível ao gênero.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" altLang="en-US" sz="1400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Módulos de capacitação sobre OSG, política fiscal, impostos.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" altLang="en-US" sz="1400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Guias explicativos, sobre direitos impostos (imposto de renda pessoal, imposto de renda corporativa, propriedade e patrimônio) e política fiscal.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" altLang="en-US" sz="1400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Selo de Igualdade de Gênero para Instituições Públicas.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" altLang="en-US" sz="1400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Pacotes para diálogos nacionais.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C67A31-2F2C-B7C6-EFF6-2C6C0B1410EC}"/>
              </a:ext>
            </a:extLst>
          </p:cNvPr>
          <p:cNvSpPr txBox="1"/>
          <p:nvPr/>
        </p:nvSpPr>
        <p:spPr>
          <a:xfrm>
            <a:off x="6175022" y="2004415"/>
            <a:ext cx="5610578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" altLang="en-US" sz="1600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Laboratório Global de Aprendizagem sobre Economias de Igualdade de Gênero para pessoal dos Serviços Públicos.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" altLang="en-US" sz="1600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Avaliação de impacto do orçamento sensível ao gênero.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" altLang="en-US" sz="1600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Estrutura de pesquisa abrangente sobre impostos 1.0.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" altLang="en-US" sz="1600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Política fiscal integrada e análise de género.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" altLang="en-US" sz="1600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Microsimulações.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" altLang="en-US" sz="1600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Orientação sobre criação de dados.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" altLang="en-US" sz="1600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Pacotes de formação avançada para especialistas e não especialistas (Ministérios das Finanças, Administrações Tributárias, Auditorias, Parlamentos, Sociedade Civil, Especialistas em género).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" altLang="en-US" sz="1600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Ferramentas de diagnóstico desenvolvidas e especializadas e diretrizes para reformas fiscais, tributárias e orçamentárias.</a:t>
            </a:r>
          </a:p>
        </p:txBody>
      </p:sp>
    </p:spTree>
    <p:extLst>
      <p:ext uri="{BB962C8B-B14F-4D97-AF65-F5344CB8AC3E}">
        <p14:creationId xmlns:p14="http://schemas.microsoft.com/office/powerpoint/2010/main" val="408517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map of the world&#10;&#10;Description automatically generated">
            <a:extLst>
              <a:ext uri="{FF2B5EF4-FFF2-40B4-BE49-F238E27FC236}">
                <a16:creationId xmlns:a16="http://schemas.microsoft.com/office/drawing/2014/main" id="{19D9D48C-36A9-110F-983F-DD35B4FF99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10"/>
          <a:stretch/>
        </p:blipFill>
        <p:spPr>
          <a:xfrm>
            <a:off x="1412197" y="1608989"/>
            <a:ext cx="9661273" cy="50232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B58EA4F-4CCC-CEC5-27BD-4FA407EE1D8E}"/>
              </a:ext>
            </a:extLst>
          </p:cNvPr>
          <p:cNvSpPr txBox="1">
            <a:spLocks/>
          </p:cNvSpPr>
          <p:nvPr/>
        </p:nvSpPr>
        <p:spPr>
          <a:xfrm>
            <a:off x="291325" y="5023233"/>
            <a:ext cx="3258700" cy="1508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" sz="1600" b="1" dirty="0">
                <a:solidFill>
                  <a:srgbClr val="471975"/>
                </a:solidFill>
                <a:latin typeface="Proxima Nova Rg" panose="02000506030000020004" pitchFamily="50" charset="0"/>
                <a:ea typeface="DengXian" panose="02010600030101010101" pitchFamily="2" charset="-122"/>
              </a:rPr>
              <a:t>Trabalhando em 23 países em reformas políticas e institucionais.</a:t>
            </a:r>
          </a:p>
          <a:p>
            <a:endParaRPr lang="en-US" sz="1600" dirty="0">
              <a:solidFill>
                <a:srgbClr val="471975"/>
              </a:solidFill>
              <a:latin typeface="Proxima Nova Rg" panose="02000506030000020004" pitchFamily="50" charset="0"/>
              <a:ea typeface="DengXian" panose="02010600030101010101" pitchFamily="2" charset="-122"/>
            </a:endParaRPr>
          </a:p>
        </p:txBody>
      </p:sp>
      <p:pic>
        <p:nvPicPr>
          <p:cNvPr id="2" name="Picture 34" descr="A blue square with white text and a logo with a world map in the center&#10;&#10;Description automatically generated">
            <a:extLst>
              <a:ext uri="{FF2B5EF4-FFF2-40B4-BE49-F238E27FC236}">
                <a16:creationId xmlns:a16="http://schemas.microsoft.com/office/drawing/2014/main" id="{2C529E73-A318-C4ED-4E18-C65DDED72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5782" y="225678"/>
            <a:ext cx="467264" cy="9462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D246BC-D23F-7C7D-51DF-52CD8DDA6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644" y="81352"/>
            <a:ext cx="106093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" altLang="en-US" sz="3000" b="1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EQUANOMIA: Políticas fiscais que funcionam para a igualdade de género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" altLang="en-US" sz="2400" b="1" i="1" dirty="0">
                <a:solidFill>
                  <a:srgbClr val="A45B83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Nosso alcance</a:t>
            </a:r>
          </a:p>
        </p:txBody>
      </p:sp>
    </p:spTree>
    <p:extLst>
      <p:ext uri="{BB962C8B-B14F-4D97-AF65-F5344CB8AC3E}">
        <p14:creationId xmlns:p14="http://schemas.microsoft.com/office/powerpoint/2010/main" val="1651064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8C4007-F9AC-70C6-97B2-2B6B06B3C4A2}"/>
              </a:ext>
            </a:extLst>
          </p:cNvPr>
          <p:cNvSpPr txBox="1"/>
          <p:nvPr/>
        </p:nvSpPr>
        <p:spPr>
          <a:xfrm>
            <a:off x="8548009" y="1310236"/>
            <a:ext cx="2032905" cy="76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" sz="4200" b="1" dirty="0">
                <a:solidFill>
                  <a:srgbClr val="471975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Butão</a:t>
            </a:r>
            <a:endParaRPr lang="en-US" sz="4200" dirty="0">
              <a:solidFill>
                <a:srgbClr val="471975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FB947F-0402-6444-C888-F564815F4407}"/>
              </a:ext>
            </a:extLst>
          </p:cNvPr>
          <p:cNvSpPr txBox="1"/>
          <p:nvPr/>
        </p:nvSpPr>
        <p:spPr>
          <a:xfrm>
            <a:off x="5257799" y="2593108"/>
            <a:ext cx="6403623" cy="2938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" b="1" dirty="0">
                <a:solidFill>
                  <a:srgbClr val="EEA51F"/>
                </a:solidFill>
                <a:latin typeface="Proxima Nova Rg" panose="02000506030000020004"/>
                <a:ea typeface="Aptos" panose="020B0004020202020204" pitchFamily="34" charset="0"/>
                <a:cs typeface="Times New Roman" panose="02020603050405020304" pitchFamily="18" charset="0"/>
              </a:rPr>
              <a:t>A análise das leis tributárias </a:t>
            </a:r>
            <a:r>
              <a:rPr lang="pt" dirty="0">
                <a:solidFill>
                  <a:srgbClr val="471975"/>
                </a:solidFill>
                <a:latin typeface="Proxima Nova Rg" panose="02000506030000020004"/>
                <a:ea typeface="Aptos" panose="020B0004020202020204" pitchFamily="34" charset="0"/>
                <a:cs typeface="Times New Roman" panose="02020603050405020304" pitchFamily="18" charset="0"/>
              </a:rPr>
              <a:t>mostra impactos diferenciados por gênero e identifica preconceitos, destacando os principais momentos para o avanço das reformas.</a:t>
            </a: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rgbClr val="471975"/>
              </a:solidFill>
              <a:latin typeface="Proxima Nova Rg" panose="02000506030000020004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" dirty="0">
                <a:solidFill>
                  <a:srgbClr val="471975"/>
                </a:solidFill>
                <a:latin typeface="Proxima Nova Rg" panose="02000506030000020004"/>
                <a:ea typeface="Aptos" panose="020B0004020202020204" pitchFamily="34" charset="0"/>
                <a:cs typeface="Times New Roman" panose="02020603050405020304" pitchFamily="18" charset="0"/>
              </a:rPr>
              <a:t>Por exemplo, embora a propriedade de empresas seja quase igual (47% mulheres, 53% homens), os homens se beneficiam mais das </a:t>
            </a:r>
            <a:r>
              <a:rPr lang="pt" b="1" dirty="0">
                <a:solidFill>
                  <a:srgbClr val="EEA51F"/>
                </a:solidFill>
                <a:latin typeface="Proxima Nova Rg" panose="02000506030000020004"/>
                <a:ea typeface="Aptos" panose="020B0004020202020204" pitchFamily="34" charset="0"/>
                <a:cs typeface="Times New Roman" panose="02020603050405020304" pitchFamily="18" charset="0"/>
              </a:rPr>
              <a:t>isenções fiscais </a:t>
            </a:r>
            <a:r>
              <a:rPr lang="pt" dirty="0">
                <a:solidFill>
                  <a:srgbClr val="471975"/>
                </a:solidFill>
                <a:latin typeface="Proxima Nova Rg" panose="02000506030000020004"/>
                <a:ea typeface="Aptos" panose="020B0004020202020204" pitchFamily="34" charset="0"/>
                <a:cs typeface="Times New Roman" panose="02020603050405020304" pitchFamily="18" charset="0"/>
              </a:rPr>
              <a:t>(67% homens, 33% mulheres) devido às diferenças setoriais.</a:t>
            </a:r>
            <a:endParaRPr lang="en-US" sz="1800" dirty="0">
              <a:solidFill>
                <a:srgbClr val="471975"/>
              </a:solidFill>
              <a:effectLst/>
              <a:latin typeface="Proxima Nova Rg" panose="02000506030000020004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Bhutan Map - Black &amp; White, Solid &amp; Outline Country Map JPG SVG PNG PDF EPS  AI">
            <a:extLst>
              <a:ext uri="{FF2B5EF4-FFF2-40B4-BE49-F238E27FC236}">
                <a16:creationId xmlns:a16="http://schemas.microsoft.com/office/drawing/2014/main" id="{070F9444-BF2C-C8A4-FBDD-67590B67A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20" y="2222205"/>
            <a:ext cx="3812945" cy="282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4" descr="A blue square with white text and a logo with a world map in the center&#10;&#10;Description automatically generated">
            <a:extLst>
              <a:ext uri="{FF2B5EF4-FFF2-40B4-BE49-F238E27FC236}">
                <a16:creationId xmlns:a16="http://schemas.microsoft.com/office/drawing/2014/main" id="{DB1B1B27-C0B2-18DB-1471-E09CB3A0C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5782" y="225678"/>
            <a:ext cx="467264" cy="94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45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1AAF0347E10F34BB152D6D16D112887" ma:contentTypeVersion="15" ma:contentTypeDescription="Crie um novo documento." ma:contentTypeScope="" ma:versionID="a40c68d0e2e3906b49b19bbe3f90dc47">
  <xsd:schema xmlns:xsd="http://www.w3.org/2001/XMLSchema" xmlns:xs="http://www.w3.org/2001/XMLSchema" xmlns:p="http://schemas.microsoft.com/office/2006/metadata/properties" xmlns:ns2="a387efbd-de52-4575-8341-3684acb72ad9" xmlns:ns3="9affcbba-ccf4-4024-8153-e3f447ad0c01" targetNamespace="http://schemas.microsoft.com/office/2006/metadata/properties" ma:root="true" ma:fieldsID="0bb6d9f3c05f108c19ae5dad737321a2" ns2:_="" ns3:_="">
    <xsd:import namespace="a387efbd-de52-4575-8341-3684acb72ad9"/>
    <xsd:import namespace="9affcbba-ccf4-4024-8153-e3f447ad0c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7efbd-de52-4575-8341-3684acb72a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167cb4b0-d69b-4455-a2ce-c5ad0eb209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fcbba-ccf4-4024-8153-e3f447ad0c0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4aea93a-0776-4a0b-a280-85a14536d5c4}" ma:internalName="TaxCatchAll" ma:showField="CatchAllData" ma:web="9affcbba-ccf4-4024-8153-e3f447ad0c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87efbd-de52-4575-8341-3684acb72ad9">
      <Terms xmlns="http://schemas.microsoft.com/office/infopath/2007/PartnerControls"/>
    </lcf76f155ced4ddcb4097134ff3c332f>
    <TaxCatchAll xmlns="9affcbba-ccf4-4024-8153-e3f447ad0c01" xsi:nil="true"/>
  </documentManagement>
</p:properties>
</file>

<file path=customXml/itemProps1.xml><?xml version="1.0" encoding="utf-8"?>
<ds:datastoreItem xmlns:ds="http://schemas.openxmlformats.org/officeDocument/2006/customXml" ds:itemID="{79666AD5-255D-4248-8391-62200187A7D0}"/>
</file>

<file path=customXml/itemProps2.xml><?xml version="1.0" encoding="utf-8"?>
<ds:datastoreItem xmlns:ds="http://schemas.openxmlformats.org/officeDocument/2006/customXml" ds:itemID="{0897E703-81AE-4E71-83C4-FD392197AA68}"/>
</file>

<file path=customXml/itemProps3.xml><?xml version="1.0" encoding="utf-8"?>
<ds:datastoreItem xmlns:ds="http://schemas.openxmlformats.org/officeDocument/2006/customXml" ds:itemID="{690FAE8E-A7E4-43C6-BDCF-DFC0314E2D72}"/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1613</Words>
  <Application>Microsoft Macintosh PowerPoint</Application>
  <PresentationFormat>Widescreen</PresentationFormat>
  <Paragraphs>204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DengXian</vt:lpstr>
      <vt:lpstr>Aptos</vt:lpstr>
      <vt:lpstr>Arial</vt:lpstr>
      <vt:lpstr>Calibri</vt:lpstr>
      <vt:lpstr>Calibri Light</vt:lpstr>
      <vt:lpstr>Proxima Nova Rg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Aroa Santiago</dc:creator>
  <cp:lastModifiedBy>Damaris Rosabal</cp:lastModifiedBy>
  <cp:revision>11</cp:revision>
  <dcterms:created xsi:type="dcterms:W3CDTF">2022-11-09T14:21:27Z</dcterms:created>
  <dcterms:modified xsi:type="dcterms:W3CDTF">2024-11-04T12:24:56Z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0x010100E1AAF0347E10F34BB152D6D16D112887</vt:lpwstr>
  </property>
</Properties>
</file>