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4540" r:id="rId5"/>
    <p:sldId id="257" r:id="rId6"/>
    <p:sldId id="2147378656" r:id="rId7"/>
    <p:sldId id="2147378657" r:id="rId8"/>
    <p:sldId id="2147378654" r:id="rId9"/>
    <p:sldId id="2147378653" r:id="rId10"/>
    <p:sldId id="262" r:id="rId11"/>
    <p:sldId id="4542" r:id="rId12"/>
    <p:sldId id="4515" r:id="rId13"/>
    <p:sldId id="275" r:id="rId14"/>
    <p:sldId id="4543" r:id="rId15"/>
    <p:sldId id="271" r:id="rId16"/>
    <p:sldId id="2147378634" r:id="rId17"/>
    <p:sldId id="2147378635" r:id="rId18"/>
    <p:sldId id="2147378636" r:id="rId19"/>
    <p:sldId id="2147378637" r:id="rId20"/>
    <p:sldId id="2147378642" r:id="rId21"/>
    <p:sldId id="2147378638" r:id="rId22"/>
    <p:sldId id="2147378648" r:id="rId23"/>
    <p:sldId id="4522" r:id="rId24"/>
    <p:sldId id="2147378498" r:id="rId25"/>
    <p:sldId id="2147378500" r:id="rId26"/>
    <p:sldId id="2147378658" r:id="rId27"/>
    <p:sldId id="2147378647" r:id="rId28"/>
    <p:sldId id="2147378663" r:id="rId29"/>
    <p:sldId id="2147378664" r:id="rId30"/>
    <p:sldId id="4544" r:id="rId31"/>
    <p:sldId id="276" r:id="rId32"/>
  </p:sldIdLst>
  <p:sldSz cx="18288000" cy="10287000"/>
  <p:notesSz cx="6858000" cy="9144000"/>
  <p:embeddedFontLst>
    <p:embeddedFont>
      <p:font typeface="Inter Bold" panose="020F0502020204030204" pitchFamily="34" charset="0"/>
      <p:regular r:id="rId34"/>
      <p:bold r:id="rId35"/>
      <p:italic r:id="rId36"/>
      <p:boldItalic r:id="rId37"/>
    </p:embeddedFont>
    <p:embeddedFont>
      <p:font typeface="Montserrat" pitchFamily="2" charset="77"/>
      <p:regular r:id="rId38"/>
      <p:bold r:id="rId39"/>
      <p:italic r:id="rId40"/>
      <p:boldItalic r:id="rId41"/>
    </p:embeddedFont>
    <p:embeddedFont>
      <p:font typeface="Montserrat Bold" panose="020F0502020204030204" pitchFamily="34" charset="0"/>
      <p:regular r:id="rId42"/>
      <p:bold r:id="rId43"/>
      <p:italic r:id="rId44"/>
      <p:boldItalic r:id="rId45"/>
    </p:embeddedFont>
    <p:embeddedFont>
      <p:font typeface="Poppins" pitchFamily="2" charset="77"/>
      <p:regular r:id="rId46"/>
      <p:bold r:id="rId47"/>
      <p:italic r:id="rId48"/>
      <p:boldItalic r:id="rId49"/>
    </p:embeddedFont>
    <p:embeddedFont>
      <p:font typeface="Poppins Bold"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CC80D-F819-AA02-120C-DE3C88CC08AC}" name="Cate Owren" initials="CO" userId="S::cate.owren1@undp.org::0de93ff8-d8e4-4f54-a054-4cd816c2ae2c" providerId="AD"/>
  <p188:author id="{105C9F65-6CBD-9DB1-735D-566749497451}" name="Raquel Lagunas" initials="RL" userId="S::raquel.lagunas@undp.org::fbd193ef-88d5-406d-bca3-26cb37caebdd" providerId="AD"/>
  <p188:author id="{BDABCF8D-1201-E460-9F7D-51AAD01E545E}" name="Aviva Stein" initials="AS" userId="496594f4849897e8" providerId="Windows Live"/>
  <p188:author id="{55864098-944B-245E-7618-4D4687480411}" name="Ana Maria Landa Ugarte" initials="AL" userId="S::ana.landa@undp.org::db637a8d-24a2-49d4-b056-0cd85ae86028" providerId="AD"/>
  <p188:author id="{AA910EE7-6AB5-96F0-C9A1-97AE60248350}" name="Raquel Lagunas" initials="RL" userId="S::Raquel.Lagunas@undp.org::fbd193ef-88d5-406d-bca3-26cb37caeb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200"/>
    <a:srgbClr val="CC0066"/>
    <a:srgbClr val="C0504D"/>
    <a:srgbClr val="230373"/>
    <a:srgbClr val="0E0E68"/>
    <a:srgbClr val="199FD7"/>
    <a:srgbClr val="FFFFFF"/>
    <a:srgbClr val="B50B6C"/>
    <a:srgbClr val="F8F8F8"/>
    <a:srgbClr val="EEA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91"/>
    <p:restoredTop sz="96812" autoAdjust="0"/>
  </p:normalViewPr>
  <p:slideViewPr>
    <p:cSldViewPr snapToGrid="0">
      <p:cViewPr>
        <p:scale>
          <a:sx n="83" d="100"/>
          <a:sy n="83" d="100"/>
        </p:scale>
        <p:origin x="1656" y="7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3131D-D12D-854F-8245-27F82F6808FB}" type="doc">
      <dgm:prSet loTypeId="urn:microsoft.com/office/officeart/2005/8/layout/pyramid2" loCatId="" qsTypeId="urn:microsoft.com/office/officeart/2005/8/quickstyle/simple1" qsCatId="simple" csTypeId="urn:microsoft.com/office/officeart/2005/8/colors/accent4_5" csCatId="accent4" phldr="1"/>
      <dgm:spPr/>
    </dgm:pt>
    <dgm:pt modelId="{C8865CFE-D4E7-1642-B5B5-8E7BF7DF52B3}">
      <dgm:prSet phldrT="[Texto]" custT="1"/>
      <dgm:spPr>
        <a:ln>
          <a:solidFill>
            <a:schemeClr val="accent6">
              <a:alpha val="90000"/>
            </a:schemeClr>
          </a:solidFill>
        </a:ln>
      </dgm:spPr>
      <dgm:t>
        <a:bodyPr/>
        <a:lstStyle/>
        <a:p>
          <a:r>
            <a:rPr lang="en-CA" sz="2200" b="1" noProof="0" dirty="0">
              <a:solidFill>
                <a:srgbClr val="002060"/>
              </a:solidFill>
              <a:latin typeface="Poppins" pitchFamily="2" charset="77"/>
              <a:cs typeface="Poppins" pitchFamily="2" charset="77"/>
            </a:rPr>
            <a:t>Political</a:t>
          </a:r>
        </a:p>
      </dgm:t>
    </dgm:pt>
    <dgm:pt modelId="{7463A885-5A04-0244-868B-7FC122DE181F}" type="parTrans" cxnId="{260EA3E5-EB38-F947-8A27-76CF711CBFE8}">
      <dgm:prSet/>
      <dgm:spPr/>
      <dgm:t>
        <a:bodyPr/>
        <a:lstStyle/>
        <a:p>
          <a:endParaRPr lang="es-ES" sz="1600">
            <a:latin typeface="Arial" panose="020B0604020202020204" pitchFamily="34" charset="0"/>
            <a:cs typeface="Arial" panose="020B0604020202020204" pitchFamily="34" charset="0"/>
          </a:endParaRPr>
        </a:p>
      </dgm:t>
    </dgm:pt>
    <dgm:pt modelId="{3D6D104F-685B-0C46-9C1D-731776E631EC}" type="sibTrans" cxnId="{260EA3E5-EB38-F947-8A27-76CF711CBFE8}">
      <dgm:prSet/>
      <dgm:spPr/>
      <dgm:t>
        <a:bodyPr/>
        <a:lstStyle/>
        <a:p>
          <a:endParaRPr lang="es-ES" sz="1600">
            <a:latin typeface="Arial" panose="020B0604020202020204" pitchFamily="34" charset="0"/>
            <a:cs typeface="Arial" panose="020B0604020202020204" pitchFamily="34" charset="0"/>
          </a:endParaRPr>
        </a:p>
      </dgm:t>
    </dgm:pt>
    <dgm:pt modelId="{C5B7CBF8-14C8-7041-99A2-E8454240A92C}">
      <dgm:prSet phldrT="[Texto]" custT="1"/>
      <dgm:spPr>
        <a:ln>
          <a:solidFill>
            <a:schemeClr val="accent6">
              <a:alpha val="70000"/>
            </a:schemeClr>
          </a:solidFill>
        </a:ln>
      </dgm:spPr>
      <dgm:t>
        <a:bodyPr/>
        <a:lstStyle/>
        <a:p>
          <a:r>
            <a:rPr lang="en-CA" sz="2200" b="1" noProof="0" dirty="0">
              <a:solidFill>
                <a:srgbClr val="002060"/>
              </a:solidFill>
              <a:latin typeface="Poppins" pitchFamily="2" charset="77"/>
              <a:cs typeface="Poppins" pitchFamily="2" charset="77"/>
            </a:rPr>
            <a:t>Technical</a:t>
          </a:r>
        </a:p>
      </dgm:t>
    </dgm:pt>
    <dgm:pt modelId="{42D75983-35D5-214C-97F6-6BF5D952DE0A}" type="parTrans" cxnId="{81C8BA6E-BE57-1F46-97AE-EBBEC6D0CC8C}">
      <dgm:prSet/>
      <dgm:spPr/>
      <dgm:t>
        <a:bodyPr/>
        <a:lstStyle/>
        <a:p>
          <a:endParaRPr lang="es-ES" sz="1600">
            <a:latin typeface="Arial" panose="020B0604020202020204" pitchFamily="34" charset="0"/>
            <a:cs typeface="Arial" panose="020B0604020202020204" pitchFamily="34" charset="0"/>
          </a:endParaRPr>
        </a:p>
      </dgm:t>
    </dgm:pt>
    <dgm:pt modelId="{8B948F36-88E3-5743-8F2C-FAD3D2B3548A}" type="sibTrans" cxnId="{81C8BA6E-BE57-1F46-97AE-EBBEC6D0CC8C}">
      <dgm:prSet/>
      <dgm:spPr/>
      <dgm:t>
        <a:bodyPr/>
        <a:lstStyle/>
        <a:p>
          <a:endParaRPr lang="es-ES" sz="1600">
            <a:latin typeface="Arial" panose="020B0604020202020204" pitchFamily="34" charset="0"/>
            <a:cs typeface="Arial" panose="020B0604020202020204" pitchFamily="34" charset="0"/>
          </a:endParaRPr>
        </a:p>
      </dgm:t>
    </dgm:pt>
    <dgm:pt modelId="{1114F9C0-D3D7-2F46-99D5-4BCCE37E6116}">
      <dgm:prSet phldrT="[Texto]" custT="1"/>
      <dgm:spPr>
        <a:ln>
          <a:solidFill>
            <a:schemeClr val="accent6">
              <a:alpha val="50000"/>
            </a:schemeClr>
          </a:solidFill>
        </a:ln>
      </dgm:spPr>
      <dgm:t>
        <a:bodyPr/>
        <a:lstStyle/>
        <a:p>
          <a:r>
            <a:rPr lang="en-CA" sz="2200" b="1" noProof="0" dirty="0">
              <a:solidFill>
                <a:srgbClr val="002060"/>
              </a:solidFill>
              <a:latin typeface="Poppins" pitchFamily="2" charset="77"/>
              <a:cs typeface="Poppins" pitchFamily="2" charset="77"/>
            </a:rPr>
            <a:t>Cultural</a:t>
          </a:r>
        </a:p>
      </dgm:t>
    </dgm:pt>
    <dgm:pt modelId="{A9F181B2-A84A-BB48-A3B6-2ACE1E0A6EE3}" type="parTrans" cxnId="{5B366153-ECEF-C44C-9DD5-52778C9FF184}">
      <dgm:prSet/>
      <dgm:spPr/>
      <dgm:t>
        <a:bodyPr/>
        <a:lstStyle/>
        <a:p>
          <a:endParaRPr lang="es-ES" sz="1600">
            <a:latin typeface="Arial" panose="020B0604020202020204" pitchFamily="34" charset="0"/>
            <a:cs typeface="Arial" panose="020B0604020202020204" pitchFamily="34" charset="0"/>
          </a:endParaRPr>
        </a:p>
      </dgm:t>
    </dgm:pt>
    <dgm:pt modelId="{774EB0A3-DDF1-584B-97B6-3F3ECE5F4E91}" type="sibTrans" cxnId="{5B366153-ECEF-C44C-9DD5-52778C9FF184}">
      <dgm:prSet/>
      <dgm:spPr/>
      <dgm:t>
        <a:bodyPr/>
        <a:lstStyle/>
        <a:p>
          <a:endParaRPr lang="es-ES" sz="1600">
            <a:latin typeface="Arial" panose="020B0604020202020204" pitchFamily="34" charset="0"/>
            <a:cs typeface="Arial" panose="020B0604020202020204" pitchFamily="34" charset="0"/>
          </a:endParaRPr>
        </a:p>
      </dgm:t>
    </dgm:pt>
    <dgm:pt modelId="{7B19A0F2-17D7-CB42-A911-1555B666489A}">
      <dgm:prSet phldrT="[Texto]" custT="1"/>
      <dgm:spPr>
        <a:ln>
          <a:solidFill>
            <a:schemeClr val="accent6">
              <a:alpha val="90000"/>
            </a:schemeClr>
          </a:solidFill>
        </a:ln>
      </dgm:spPr>
      <dgm:t>
        <a:bodyPr/>
        <a:lstStyle/>
        <a:p>
          <a:r>
            <a:rPr lang="en-CA" sz="2200" noProof="0" dirty="0">
              <a:solidFill>
                <a:srgbClr val="002060"/>
              </a:solidFill>
              <a:latin typeface="Poppins" pitchFamily="2" charset="77"/>
              <a:cs typeface="Poppins" pitchFamily="2" charset="77"/>
            </a:rPr>
            <a:t>Leadership</a:t>
          </a:r>
        </a:p>
      </dgm:t>
    </dgm:pt>
    <dgm:pt modelId="{D9F4CAF9-6763-B844-905B-8BB2052DFA9D}" type="parTrans" cxnId="{A0E160C5-FC4A-D140-BB9A-802AE74EEA83}">
      <dgm:prSet/>
      <dgm:spPr/>
      <dgm:t>
        <a:bodyPr/>
        <a:lstStyle/>
        <a:p>
          <a:endParaRPr lang="es-ES" sz="1600">
            <a:latin typeface="Arial" panose="020B0604020202020204" pitchFamily="34" charset="0"/>
            <a:cs typeface="Arial" panose="020B0604020202020204" pitchFamily="34" charset="0"/>
          </a:endParaRPr>
        </a:p>
      </dgm:t>
    </dgm:pt>
    <dgm:pt modelId="{05731021-C7B4-EA47-849B-FF32CA957D36}" type="sibTrans" cxnId="{A0E160C5-FC4A-D140-BB9A-802AE74EEA83}">
      <dgm:prSet/>
      <dgm:spPr/>
      <dgm:t>
        <a:bodyPr/>
        <a:lstStyle/>
        <a:p>
          <a:endParaRPr lang="es-ES" sz="1600">
            <a:latin typeface="Arial" panose="020B0604020202020204" pitchFamily="34" charset="0"/>
            <a:cs typeface="Arial" panose="020B0604020202020204" pitchFamily="34" charset="0"/>
          </a:endParaRPr>
        </a:p>
      </dgm:t>
    </dgm:pt>
    <dgm:pt modelId="{2EF7E36D-87E1-E544-BD89-12CDD2181193}">
      <dgm:prSet phldrT="[Texto]" custT="1"/>
      <dgm:spPr>
        <a:ln>
          <a:solidFill>
            <a:schemeClr val="accent6">
              <a:alpha val="90000"/>
            </a:schemeClr>
          </a:solidFill>
        </a:ln>
      </dgm:spPr>
      <dgm:t>
        <a:bodyPr/>
        <a:lstStyle/>
        <a:p>
          <a:r>
            <a:rPr lang="en-CA" sz="2200" noProof="0" dirty="0">
              <a:solidFill>
                <a:srgbClr val="002060"/>
              </a:solidFill>
              <a:latin typeface="Poppins" pitchFamily="2" charset="77"/>
              <a:cs typeface="Poppins" pitchFamily="2" charset="77"/>
            </a:rPr>
            <a:t>Decision making</a:t>
          </a:r>
        </a:p>
      </dgm:t>
    </dgm:pt>
    <dgm:pt modelId="{AEB57D99-EBFF-3B43-9801-FA5398CAB92A}" type="parTrans" cxnId="{2EA1C133-D2BB-4248-9A27-8B974AC51D99}">
      <dgm:prSet/>
      <dgm:spPr/>
      <dgm:t>
        <a:bodyPr/>
        <a:lstStyle/>
        <a:p>
          <a:endParaRPr lang="es-ES" sz="1600">
            <a:latin typeface="Arial" panose="020B0604020202020204" pitchFamily="34" charset="0"/>
            <a:cs typeface="Arial" panose="020B0604020202020204" pitchFamily="34" charset="0"/>
          </a:endParaRPr>
        </a:p>
      </dgm:t>
    </dgm:pt>
    <dgm:pt modelId="{97151AC7-8F98-5042-8272-250A46D615EA}" type="sibTrans" cxnId="{2EA1C133-D2BB-4248-9A27-8B974AC51D99}">
      <dgm:prSet/>
      <dgm:spPr/>
      <dgm:t>
        <a:bodyPr/>
        <a:lstStyle/>
        <a:p>
          <a:endParaRPr lang="es-ES" sz="1600">
            <a:latin typeface="Arial" panose="020B0604020202020204" pitchFamily="34" charset="0"/>
            <a:cs typeface="Arial" panose="020B0604020202020204" pitchFamily="34" charset="0"/>
          </a:endParaRPr>
        </a:p>
      </dgm:t>
    </dgm:pt>
    <dgm:pt modelId="{2A5DAE42-5D6B-A941-9024-8831C0CD83D3}">
      <dgm:prSet phldrT="[Texto]" custT="1"/>
      <dgm:spPr>
        <a:ln>
          <a:solidFill>
            <a:schemeClr val="accent6">
              <a:alpha val="90000"/>
            </a:schemeClr>
          </a:solidFill>
        </a:ln>
      </dgm:spPr>
      <dgm:t>
        <a:bodyPr/>
        <a:lstStyle/>
        <a:p>
          <a:r>
            <a:rPr lang="en-CA" sz="2200" noProof="0" dirty="0">
              <a:solidFill>
                <a:srgbClr val="002060"/>
              </a:solidFill>
              <a:latin typeface="Poppins" pitchFamily="2" charset="77"/>
              <a:cs typeface="Poppins" pitchFamily="2" charset="77"/>
            </a:rPr>
            <a:t>Resources</a:t>
          </a:r>
        </a:p>
      </dgm:t>
    </dgm:pt>
    <dgm:pt modelId="{5E862E43-A8B0-284C-8F63-76A8BA9523F7}" type="parTrans" cxnId="{23404922-CF7A-784A-A33D-097BBCDA9C1B}">
      <dgm:prSet/>
      <dgm:spPr/>
      <dgm:t>
        <a:bodyPr/>
        <a:lstStyle/>
        <a:p>
          <a:endParaRPr lang="es-ES" sz="1600">
            <a:latin typeface="Arial" panose="020B0604020202020204" pitchFamily="34" charset="0"/>
            <a:cs typeface="Arial" panose="020B0604020202020204" pitchFamily="34" charset="0"/>
          </a:endParaRPr>
        </a:p>
      </dgm:t>
    </dgm:pt>
    <dgm:pt modelId="{D667C50B-EA3C-5D4B-B300-7790CF278D08}" type="sibTrans" cxnId="{23404922-CF7A-784A-A33D-097BBCDA9C1B}">
      <dgm:prSet/>
      <dgm:spPr/>
      <dgm:t>
        <a:bodyPr/>
        <a:lstStyle/>
        <a:p>
          <a:endParaRPr lang="es-ES" sz="1600">
            <a:latin typeface="Arial" panose="020B0604020202020204" pitchFamily="34" charset="0"/>
            <a:cs typeface="Arial" panose="020B0604020202020204" pitchFamily="34" charset="0"/>
          </a:endParaRPr>
        </a:p>
      </dgm:t>
    </dgm:pt>
    <dgm:pt modelId="{D2A68BDE-763A-6B49-855F-EA2780CDC3B4}">
      <dgm:prSet phldrT="[Texto]" custT="1"/>
      <dgm:spPr>
        <a:ln>
          <a:solidFill>
            <a:schemeClr val="accent6">
              <a:alpha val="70000"/>
            </a:schemeClr>
          </a:solidFill>
        </a:ln>
      </dgm:spPr>
      <dgm:t>
        <a:bodyPr/>
        <a:lstStyle/>
        <a:p>
          <a:r>
            <a:rPr lang="en-CA" sz="2200" noProof="0" dirty="0">
              <a:solidFill>
                <a:srgbClr val="002060"/>
              </a:solidFill>
              <a:latin typeface="Poppins" pitchFamily="2" charset="77"/>
              <a:cs typeface="Poppins" pitchFamily="2" charset="77"/>
            </a:rPr>
            <a:t>Understanding</a:t>
          </a:r>
        </a:p>
      </dgm:t>
    </dgm:pt>
    <dgm:pt modelId="{C71E5AF1-946E-AA45-9DDE-829098B2BD9A}" type="parTrans" cxnId="{9D06EC95-E877-4A4A-95C4-FA8BDBA21F24}">
      <dgm:prSet/>
      <dgm:spPr/>
      <dgm:t>
        <a:bodyPr/>
        <a:lstStyle/>
        <a:p>
          <a:endParaRPr lang="es-ES" sz="1600">
            <a:latin typeface="Arial" panose="020B0604020202020204" pitchFamily="34" charset="0"/>
            <a:cs typeface="Arial" panose="020B0604020202020204" pitchFamily="34" charset="0"/>
          </a:endParaRPr>
        </a:p>
      </dgm:t>
    </dgm:pt>
    <dgm:pt modelId="{7A73550E-8F1B-BC40-851F-5E53752C46B6}" type="sibTrans" cxnId="{9D06EC95-E877-4A4A-95C4-FA8BDBA21F24}">
      <dgm:prSet/>
      <dgm:spPr/>
      <dgm:t>
        <a:bodyPr/>
        <a:lstStyle/>
        <a:p>
          <a:endParaRPr lang="es-ES" sz="1600">
            <a:latin typeface="Arial" panose="020B0604020202020204" pitchFamily="34" charset="0"/>
            <a:cs typeface="Arial" panose="020B0604020202020204" pitchFamily="34" charset="0"/>
          </a:endParaRPr>
        </a:p>
      </dgm:t>
    </dgm:pt>
    <dgm:pt modelId="{937F0BB5-4C08-EB49-B99A-8FCB34243197}">
      <dgm:prSet phldrT="[Texto]" custT="1"/>
      <dgm:spPr>
        <a:ln>
          <a:solidFill>
            <a:schemeClr val="accent6">
              <a:alpha val="70000"/>
            </a:schemeClr>
          </a:solidFill>
        </a:ln>
      </dgm:spPr>
      <dgm:t>
        <a:bodyPr/>
        <a:lstStyle/>
        <a:p>
          <a:r>
            <a:rPr lang="en-CA" sz="2200" noProof="0" dirty="0">
              <a:solidFill>
                <a:srgbClr val="002060"/>
              </a:solidFill>
              <a:latin typeface="Poppins" pitchFamily="2" charset="77"/>
              <a:cs typeface="Poppins" pitchFamily="2" charset="77"/>
            </a:rPr>
            <a:t>Skills</a:t>
          </a:r>
        </a:p>
      </dgm:t>
    </dgm:pt>
    <dgm:pt modelId="{2F39D151-3AED-3846-AD00-6DA77343D833}" type="parTrans" cxnId="{08D21831-A1F6-DD45-9F44-8B505DFE4E25}">
      <dgm:prSet/>
      <dgm:spPr/>
      <dgm:t>
        <a:bodyPr/>
        <a:lstStyle/>
        <a:p>
          <a:endParaRPr lang="es-ES" sz="1600">
            <a:latin typeface="Arial" panose="020B0604020202020204" pitchFamily="34" charset="0"/>
            <a:cs typeface="Arial" panose="020B0604020202020204" pitchFamily="34" charset="0"/>
          </a:endParaRPr>
        </a:p>
      </dgm:t>
    </dgm:pt>
    <dgm:pt modelId="{26665740-9A90-9841-95AA-82E7CFFA8272}" type="sibTrans" cxnId="{08D21831-A1F6-DD45-9F44-8B505DFE4E25}">
      <dgm:prSet/>
      <dgm:spPr/>
      <dgm:t>
        <a:bodyPr/>
        <a:lstStyle/>
        <a:p>
          <a:endParaRPr lang="es-ES" sz="1600">
            <a:latin typeface="Arial" panose="020B0604020202020204" pitchFamily="34" charset="0"/>
            <a:cs typeface="Arial" panose="020B0604020202020204" pitchFamily="34" charset="0"/>
          </a:endParaRPr>
        </a:p>
      </dgm:t>
    </dgm:pt>
    <dgm:pt modelId="{BADC0A34-F97E-4548-BA87-4A1F7A65F579}">
      <dgm:prSet phldrT="[Texto]" custT="1"/>
      <dgm:spPr>
        <a:ln>
          <a:solidFill>
            <a:schemeClr val="accent6">
              <a:alpha val="50000"/>
            </a:schemeClr>
          </a:solidFill>
        </a:ln>
      </dgm:spPr>
      <dgm:t>
        <a:bodyPr/>
        <a:lstStyle/>
        <a:p>
          <a:r>
            <a:rPr lang="en-CA" sz="2200" noProof="0" dirty="0">
              <a:solidFill>
                <a:srgbClr val="002060"/>
              </a:solidFill>
              <a:latin typeface="Poppins" pitchFamily="2" charset="77"/>
              <a:cs typeface="Poppins" pitchFamily="2" charset="77"/>
            </a:rPr>
            <a:t>Perceptions</a:t>
          </a:r>
        </a:p>
      </dgm:t>
    </dgm:pt>
    <dgm:pt modelId="{31955AEA-32AF-9149-979E-BA85076DE3D1}" type="parTrans" cxnId="{9B003D35-0CF0-6149-A161-4895029A200B}">
      <dgm:prSet/>
      <dgm:spPr/>
      <dgm:t>
        <a:bodyPr/>
        <a:lstStyle/>
        <a:p>
          <a:endParaRPr lang="es-ES" sz="1600">
            <a:latin typeface="Arial" panose="020B0604020202020204" pitchFamily="34" charset="0"/>
            <a:cs typeface="Arial" panose="020B0604020202020204" pitchFamily="34" charset="0"/>
          </a:endParaRPr>
        </a:p>
      </dgm:t>
    </dgm:pt>
    <dgm:pt modelId="{F8C13350-1B8F-F148-A0B4-0270767ECF41}" type="sibTrans" cxnId="{9B003D35-0CF0-6149-A161-4895029A200B}">
      <dgm:prSet/>
      <dgm:spPr/>
      <dgm:t>
        <a:bodyPr/>
        <a:lstStyle/>
        <a:p>
          <a:endParaRPr lang="es-ES" sz="1600">
            <a:latin typeface="Arial" panose="020B0604020202020204" pitchFamily="34" charset="0"/>
            <a:cs typeface="Arial" panose="020B0604020202020204" pitchFamily="34" charset="0"/>
          </a:endParaRPr>
        </a:p>
      </dgm:t>
    </dgm:pt>
    <dgm:pt modelId="{926FA187-D9DA-E046-8DA9-D5E00AA03642}">
      <dgm:prSet phldrT="[Texto]" custT="1"/>
      <dgm:spPr>
        <a:ln>
          <a:solidFill>
            <a:schemeClr val="accent6">
              <a:alpha val="50000"/>
            </a:schemeClr>
          </a:solidFill>
        </a:ln>
      </dgm:spPr>
      <dgm:t>
        <a:bodyPr/>
        <a:lstStyle/>
        <a:p>
          <a:r>
            <a:rPr lang="en-CA" sz="2200" noProof="0" dirty="0">
              <a:solidFill>
                <a:srgbClr val="002060"/>
              </a:solidFill>
              <a:latin typeface="Poppins" pitchFamily="2" charset="77"/>
              <a:cs typeface="Poppins" pitchFamily="2" charset="77"/>
            </a:rPr>
            <a:t>Attitudes</a:t>
          </a:r>
        </a:p>
      </dgm:t>
    </dgm:pt>
    <dgm:pt modelId="{FA5DE989-11BD-0E4C-8ABE-D11DD6E8CF17}" type="parTrans" cxnId="{559F27DE-25E1-D24D-A9DF-014F832959B4}">
      <dgm:prSet/>
      <dgm:spPr/>
      <dgm:t>
        <a:bodyPr/>
        <a:lstStyle/>
        <a:p>
          <a:endParaRPr lang="es-ES" sz="1600">
            <a:latin typeface="Arial" panose="020B0604020202020204" pitchFamily="34" charset="0"/>
            <a:cs typeface="Arial" panose="020B0604020202020204" pitchFamily="34" charset="0"/>
          </a:endParaRPr>
        </a:p>
      </dgm:t>
    </dgm:pt>
    <dgm:pt modelId="{9ECB14AC-33D4-1F42-AF87-9E5FA76C3618}" type="sibTrans" cxnId="{559F27DE-25E1-D24D-A9DF-014F832959B4}">
      <dgm:prSet/>
      <dgm:spPr/>
      <dgm:t>
        <a:bodyPr/>
        <a:lstStyle/>
        <a:p>
          <a:endParaRPr lang="es-ES" sz="1600">
            <a:latin typeface="Arial" panose="020B0604020202020204" pitchFamily="34" charset="0"/>
            <a:cs typeface="Arial" panose="020B0604020202020204" pitchFamily="34" charset="0"/>
          </a:endParaRPr>
        </a:p>
      </dgm:t>
    </dgm:pt>
    <dgm:pt modelId="{F1F1D723-A5E9-3746-BF85-FAEC74E58BB9}">
      <dgm:prSet phldrT="[Texto]" custT="1"/>
      <dgm:spPr>
        <a:ln>
          <a:solidFill>
            <a:schemeClr val="accent6">
              <a:alpha val="50000"/>
            </a:schemeClr>
          </a:solidFill>
        </a:ln>
      </dgm:spPr>
      <dgm:t>
        <a:bodyPr/>
        <a:lstStyle/>
        <a:p>
          <a:r>
            <a:rPr lang="en-CA" sz="2200" noProof="0" dirty="0">
              <a:solidFill>
                <a:srgbClr val="002060"/>
              </a:solidFill>
              <a:latin typeface="Poppins" pitchFamily="2" charset="77"/>
              <a:cs typeface="Poppins" pitchFamily="2" charset="77"/>
            </a:rPr>
            <a:t>Behaviours</a:t>
          </a:r>
        </a:p>
      </dgm:t>
    </dgm:pt>
    <dgm:pt modelId="{C137C07D-3B60-204B-AA35-C48B0B662259}" type="sibTrans" cxnId="{F6E08C20-E5CD-AC46-923B-94BB18BC2ACA}">
      <dgm:prSet/>
      <dgm:spPr/>
      <dgm:t>
        <a:bodyPr/>
        <a:lstStyle/>
        <a:p>
          <a:endParaRPr lang="es-ES" sz="1600">
            <a:latin typeface="Arial" panose="020B0604020202020204" pitchFamily="34" charset="0"/>
            <a:cs typeface="Arial" panose="020B0604020202020204" pitchFamily="34" charset="0"/>
          </a:endParaRPr>
        </a:p>
      </dgm:t>
    </dgm:pt>
    <dgm:pt modelId="{483D37FE-9F8D-F948-83B0-21FBCFDECD22}" type="parTrans" cxnId="{F6E08C20-E5CD-AC46-923B-94BB18BC2ACA}">
      <dgm:prSet/>
      <dgm:spPr/>
      <dgm:t>
        <a:bodyPr/>
        <a:lstStyle/>
        <a:p>
          <a:endParaRPr lang="es-ES" sz="1600">
            <a:latin typeface="Arial" panose="020B0604020202020204" pitchFamily="34" charset="0"/>
            <a:cs typeface="Arial" panose="020B0604020202020204" pitchFamily="34" charset="0"/>
          </a:endParaRPr>
        </a:p>
      </dgm:t>
    </dgm:pt>
    <dgm:pt modelId="{52795361-6CD2-F040-9473-775D073E9D44}" type="pres">
      <dgm:prSet presAssocID="{0343131D-D12D-854F-8245-27F82F6808FB}" presName="compositeShape" presStyleCnt="0">
        <dgm:presLayoutVars>
          <dgm:dir/>
          <dgm:resizeHandles/>
        </dgm:presLayoutVars>
      </dgm:prSet>
      <dgm:spPr/>
    </dgm:pt>
    <dgm:pt modelId="{F6505B94-11E9-D94A-BE36-C9E03952B18F}" type="pres">
      <dgm:prSet presAssocID="{0343131D-D12D-854F-8245-27F82F6808FB}" presName="pyramid" presStyleLbl="node1" presStyleIdx="0" presStyleCnt="1" custLinFactNeighborX="1652" custLinFactNeighborY="872"/>
      <dgm:spPr>
        <a:solidFill>
          <a:srgbClr val="FF8800">
            <a:alpha val="90000"/>
          </a:srgbClr>
        </a:solidFill>
      </dgm:spPr>
    </dgm:pt>
    <dgm:pt modelId="{36805430-EB77-8944-AEBD-F89B3B8BF0E5}" type="pres">
      <dgm:prSet presAssocID="{0343131D-D12D-854F-8245-27F82F6808FB}" presName="theList" presStyleCnt="0"/>
      <dgm:spPr/>
    </dgm:pt>
    <dgm:pt modelId="{F271BC59-FE6F-2A43-B8FE-1D4E9800636E}" type="pres">
      <dgm:prSet presAssocID="{C8865CFE-D4E7-1642-B5B5-8E7BF7DF52B3}" presName="aNode" presStyleLbl="fgAcc1" presStyleIdx="0" presStyleCnt="3" custScaleX="97760" custScaleY="160574" custLinFactNeighborX="649" custLinFactNeighborY="-81134">
        <dgm:presLayoutVars>
          <dgm:bulletEnabled val="1"/>
        </dgm:presLayoutVars>
      </dgm:prSet>
      <dgm:spPr/>
    </dgm:pt>
    <dgm:pt modelId="{1F612807-0EA8-A042-B266-1ADDE8C9CA93}" type="pres">
      <dgm:prSet presAssocID="{C8865CFE-D4E7-1642-B5B5-8E7BF7DF52B3}" presName="aSpace" presStyleCnt="0"/>
      <dgm:spPr/>
    </dgm:pt>
    <dgm:pt modelId="{E735F47B-8CF6-E64F-B3EB-3F59DDDDA362}" type="pres">
      <dgm:prSet presAssocID="{C5B7CBF8-14C8-7041-99A2-E8454240A92C}" presName="aNode" presStyleLbl="fgAcc1" presStyleIdx="1" presStyleCnt="3" custScaleY="115929" custLinFactNeighborX="642" custLinFactNeighborY="55433">
        <dgm:presLayoutVars>
          <dgm:bulletEnabled val="1"/>
        </dgm:presLayoutVars>
      </dgm:prSet>
      <dgm:spPr/>
    </dgm:pt>
    <dgm:pt modelId="{3A1AF66B-AFA7-BE49-895B-D36A9CC930A9}" type="pres">
      <dgm:prSet presAssocID="{C5B7CBF8-14C8-7041-99A2-E8454240A92C}" presName="aSpace" presStyleCnt="0"/>
      <dgm:spPr/>
    </dgm:pt>
    <dgm:pt modelId="{3ECDAFD8-526B-7F4A-B99A-91871F0D440F}" type="pres">
      <dgm:prSet presAssocID="{1114F9C0-D3D7-2F46-99D5-4BCCE37E6116}" presName="aNode" presStyleLbl="fgAcc1" presStyleIdx="2" presStyleCnt="3" custScaleY="158000" custLinFactY="6356" custLinFactNeighborY="100000">
        <dgm:presLayoutVars>
          <dgm:bulletEnabled val="1"/>
        </dgm:presLayoutVars>
      </dgm:prSet>
      <dgm:spPr/>
    </dgm:pt>
    <dgm:pt modelId="{03A1B2CA-CB5C-4642-93B5-9F64648B829F}" type="pres">
      <dgm:prSet presAssocID="{1114F9C0-D3D7-2F46-99D5-4BCCE37E6116}" presName="aSpace" presStyleCnt="0"/>
      <dgm:spPr/>
    </dgm:pt>
  </dgm:ptLst>
  <dgm:cxnLst>
    <dgm:cxn modelId="{DD655B18-E662-354C-8737-62B831D72D10}" type="presOf" srcId="{2A5DAE42-5D6B-A941-9024-8831C0CD83D3}" destId="{F271BC59-FE6F-2A43-B8FE-1D4E9800636E}" srcOrd="0" destOrd="3" presId="urn:microsoft.com/office/officeart/2005/8/layout/pyramid2"/>
    <dgm:cxn modelId="{F6E08C20-E5CD-AC46-923B-94BB18BC2ACA}" srcId="{1114F9C0-D3D7-2F46-99D5-4BCCE37E6116}" destId="{F1F1D723-A5E9-3746-BF85-FAEC74E58BB9}" srcOrd="2" destOrd="0" parTransId="{483D37FE-9F8D-F948-83B0-21FBCFDECD22}" sibTransId="{C137C07D-3B60-204B-AA35-C48B0B662259}"/>
    <dgm:cxn modelId="{23404922-CF7A-784A-A33D-097BBCDA9C1B}" srcId="{C8865CFE-D4E7-1642-B5B5-8E7BF7DF52B3}" destId="{2A5DAE42-5D6B-A941-9024-8831C0CD83D3}" srcOrd="2" destOrd="0" parTransId="{5E862E43-A8B0-284C-8F63-76A8BA9523F7}" sibTransId="{D667C50B-EA3C-5D4B-B300-7790CF278D08}"/>
    <dgm:cxn modelId="{C867C625-F2D1-4F4B-9EA7-7EA96C27A7AD}" type="presOf" srcId="{7B19A0F2-17D7-CB42-A911-1555B666489A}" destId="{F271BC59-FE6F-2A43-B8FE-1D4E9800636E}" srcOrd="0" destOrd="1" presId="urn:microsoft.com/office/officeart/2005/8/layout/pyramid2"/>
    <dgm:cxn modelId="{08D21831-A1F6-DD45-9F44-8B505DFE4E25}" srcId="{C5B7CBF8-14C8-7041-99A2-E8454240A92C}" destId="{937F0BB5-4C08-EB49-B99A-8FCB34243197}" srcOrd="1" destOrd="0" parTransId="{2F39D151-3AED-3846-AD00-6DA77343D833}" sibTransId="{26665740-9A90-9841-95AA-82E7CFFA8272}"/>
    <dgm:cxn modelId="{2EA1C133-D2BB-4248-9A27-8B974AC51D99}" srcId="{C8865CFE-D4E7-1642-B5B5-8E7BF7DF52B3}" destId="{2EF7E36D-87E1-E544-BD89-12CDD2181193}" srcOrd="1" destOrd="0" parTransId="{AEB57D99-EBFF-3B43-9801-FA5398CAB92A}" sibTransId="{97151AC7-8F98-5042-8272-250A46D615EA}"/>
    <dgm:cxn modelId="{9B003D35-0CF0-6149-A161-4895029A200B}" srcId="{1114F9C0-D3D7-2F46-99D5-4BCCE37E6116}" destId="{BADC0A34-F97E-4548-BA87-4A1F7A65F579}" srcOrd="0" destOrd="0" parTransId="{31955AEA-32AF-9149-979E-BA85076DE3D1}" sibTransId="{F8C13350-1B8F-F148-A0B4-0270767ECF41}"/>
    <dgm:cxn modelId="{58836F3A-2C57-7B40-B9E4-93087FF8FEC8}" type="presOf" srcId="{1114F9C0-D3D7-2F46-99D5-4BCCE37E6116}" destId="{3ECDAFD8-526B-7F4A-B99A-91871F0D440F}" srcOrd="0" destOrd="0" presId="urn:microsoft.com/office/officeart/2005/8/layout/pyramid2"/>
    <dgm:cxn modelId="{63AEA443-A1D3-E549-AB64-A943DFD9A8D9}" type="presOf" srcId="{2EF7E36D-87E1-E544-BD89-12CDD2181193}" destId="{F271BC59-FE6F-2A43-B8FE-1D4E9800636E}" srcOrd="0" destOrd="2" presId="urn:microsoft.com/office/officeart/2005/8/layout/pyramid2"/>
    <dgm:cxn modelId="{5D8F7D45-0FE3-7D43-988C-85900BEF57C8}" type="presOf" srcId="{D2A68BDE-763A-6B49-855F-EA2780CDC3B4}" destId="{E735F47B-8CF6-E64F-B3EB-3F59DDDDA362}" srcOrd="0" destOrd="1" presId="urn:microsoft.com/office/officeart/2005/8/layout/pyramid2"/>
    <dgm:cxn modelId="{5B366153-ECEF-C44C-9DD5-52778C9FF184}" srcId="{0343131D-D12D-854F-8245-27F82F6808FB}" destId="{1114F9C0-D3D7-2F46-99D5-4BCCE37E6116}" srcOrd="2" destOrd="0" parTransId="{A9F181B2-A84A-BB48-A3B6-2ACE1E0A6EE3}" sibTransId="{774EB0A3-DDF1-584B-97B6-3F3ECE5F4E91}"/>
    <dgm:cxn modelId="{D38FE653-D00A-9C4F-A39D-6606E59DF8EE}" type="presOf" srcId="{F1F1D723-A5E9-3746-BF85-FAEC74E58BB9}" destId="{3ECDAFD8-526B-7F4A-B99A-91871F0D440F}" srcOrd="0" destOrd="3" presId="urn:microsoft.com/office/officeart/2005/8/layout/pyramid2"/>
    <dgm:cxn modelId="{D12C455F-3809-5648-B0E7-C7ADCBB60472}" type="presOf" srcId="{C5B7CBF8-14C8-7041-99A2-E8454240A92C}" destId="{E735F47B-8CF6-E64F-B3EB-3F59DDDDA362}" srcOrd="0" destOrd="0" presId="urn:microsoft.com/office/officeart/2005/8/layout/pyramid2"/>
    <dgm:cxn modelId="{6ED3BA5F-EE17-2448-9C75-508B6030E984}" type="presOf" srcId="{C8865CFE-D4E7-1642-B5B5-8E7BF7DF52B3}" destId="{F271BC59-FE6F-2A43-B8FE-1D4E9800636E}" srcOrd="0" destOrd="0" presId="urn:microsoft.com/office/officeart/2005/8/layout/pyramid2"/>
    <dgm:cxn modelId="{81C8BA6E-BE57-1F46-97AE-EBBEC6D0CC8C}" srcId="{0343131D-D12D-854F-8245-27F82F6808FB}" destId="{C5B7CBF8-14C8-7041-99A2-E8454240A92C}" srcOrd="1" destOrd="0" parTransId="{42D75983-35D5-214C-97F6-6BF5D952DE0A}" sibTransId="{8B948F36-88E3-5743-8F2C-FAD3D2B3548A}"/>
    <dgm:cxn modelId="{1963DB81-A873-8946-9BD4-C3D098F4E8CB}" type="presOf" srcId="{BADC0A34-F97E-4548-BA87-4A1F7A65F579}" destId="{3ECDAFD8-526B-7F4A-B99A-91871F0D440F}" srcOrd="0" destOrd="1" presId="urn:microsoft.com/office/officeart/2005/8/layout/pyramid2"/>
    <dgm:cxn modelId="{9D06EC95-E877-4A4A-95C4-FA8BDBA21F24}" srcId="{C5B7CBF8-14C8-7041-99A2-E8454240A92C}" destId="{D2A68BDE-763A-6B49-855F-EA2780CDC3B4}" srcOrd="0" destOrd="0" parTransId="{C71E5AF1-946E-AA45-9DDE-829098B2BD9A}" sibTransId="{7A73550E-8F1B-BC40-851F-5E53752C46B6}"/>
    <dgm:cxn modelId="{E6EE79C3-BE84-0A43-A220-4BFDA907ACB5}" type="presOf" srcId="{926FA187-D9DA-E046-8DA9-D5E00AA03642}" destId="{3ECDAFD8-526B-7F4A-B99A-91871F0D440F}" srcOrd="0" destOrd="2" presId="urn:microsoft.com/office/officeart/2005/8/layout/pyramid2"/>
    <dgm:cxn modelId="{6E57D0C4-6630-9F4A-AD99-F707F295FFBF}" type="presOf" srcId="{937F0BB5-4C08-EB49-B99A-8FCB34243197}" destId="{E735F47B-8CF6-E64F-B3EB-3F59DDDDA362}" srcOrd="0" destOrd="2" presId="urn:microsoft.com/office/officeart/2005/8/layout/pyramid2"/>
    <dgm:cxn modelId="{A0E160C5-FC4A-D140-BB9A-802AE74EEA83}" srcId="{C8865CFE-D4E7-1642-B5B5-8E7BF7DF52B3}" destId="{7B19A0F2-17D7-CB42-A911-1555B666489A}" srcOrd="0" destOrd="0" parTransId="{D9F4CAF9-6763-B844-905B-8BB2052DFA9D}" sibTransId="{05731021-C7B4-EA47-849B-FF32CA957D36}"/>
    <dgm:cxn modelId="{B8D368C9-EDC7-2E4F-8642-E3003B29D5DD}" type="presOf" srcId="{0343131D-D12D-854F-8245-27F82F6808FB}" destId="{52795361-6CD2-F040-9473-775D073E9D44}" srcOrd="0" destOrd="0" presId="urn:microsoft.com/office/officeart/2005/8/layout/pyramid2"/>
    <dgm:cxn modelId="{559F27DE-25E1-D24D-A9DF-014F832959B4}" srcId="{1114F9C0-D3D7-2F46-99D5-4BCCE37E6116}" destId="{926FA187-D9DA-E046-8DA9-D5E00AA03642}" srcOrd="1" destOrd="0" parTransId="{FA5DE989-11BD-0E4C-8ABE-D11DD6E8CF17}" sibTransId="{9ECB14AC-33D4-1F42-AF87-9E5FA76C3618}"/>
    <dgm:cxn modelId="{260EA3E5-EB38-F947-8A27-76CF711CBFE8}" srcId="{0343131D-D12D-854F-8245-27F82F6808FB}" destId="{C8865CFE-D4E7-1642-B5B5-8E7BF7DF52B3}" srcOrd="0" destOrd="0" parTransId="{7463A885-5A04-0244-868B-7FC122DE181F}" sibTransId="{3D6D104F-685B-0C46-9C1D-731776E631EC}"/>
    <dgm:cxn modelId="{D191AD97-884E-5442-8E38-5B827A86FB11}" type="presParOf" srcId="{52795361-6CD2-F040-9473-775D073E9D44}" destId="{F6505B94-11E9-D94A-BE36-C9E03952B18F}" srcOrd="0" destOrd="0" presId="urn:microsoft.com/office/officeart/2005/8/layout/pyramid2"/>
    <dgm:cxn modelId="{86BA5572-1C32-3644-957C-E081499A5F2F}" type="presParOf" srcId="{52795361-6CD2-F040-9473-775D073E9D44}" destId="{36805430-EB77-8944-AEBD-F89B3B8BF0E5}" srcOrd="1" destOrd="0" presId="urn:microsoft.com/office/officeart/2005/8/layout/pyramid2"/>
    <dgm:cxn modelId="{AE52369E-89FA-CC42-92D2-FF97FC32BE42}" type="presParOf" srcId="{36805430-EB77-8944-AEBD-F89B3B8BF0E5}" destId="{F271BC59-FE6F-2A43-B8FE-1D4E9800636E}" srcOrd="0" destOrd="0" presId="urn:microsoft.com/office/officeart/2005/8/layout/pyramid2"/>
    <dgm:cxn modelId="{F25BB0F9-90DA-4D4E-8011-51FE1353F34E}" type="presParOf" srcId="{36805430-EB77-8944-AEBD-F89B3B8BF0E5}" destId="{1F612807-0EA8-A042-B266-1ADDE8C9CA93}" srcOrd="1" destOrd="0" presId="urn:microsoft.com/office/officeart/2005/8/layout/pyramid2"/>
    <dgm:cxn modelId="{6B002258-2B65-2A4B-B902-34C4B4765F5A}" type="presParOf" srcId="{36805430-EB77-8944-AEBD-F89B3B8BF0E5}" destId="{E735F47B-8CF6-E64F-B3EB-3F59DDDDA362}" srcOrd="2" destOrd="0" presId="urn:microsoft.com/office/officeart/2005/8/layout/pyramid2"/>
    <dgm:cxn modelId="{2CF3C72F-A5E1-0A4C-9296-CE4F3BB8CB37}" type="presParOf" srcId="{36805430-EB77-8944-AEBD-F89B3B8BF0E5}" destId="{3A1AF66B-AFA7-BE49-895B-D36A9CC930A9}" srcOrd="3" destOrd="0" presId="urn:microsoft.com/office/officeart/2005/8/layout/pyramid2"/>
    <dgm:cxn modelId="{869A7A7F-36F1-C545-8981-D77D856374F3}" type="presParOf" srcId="{36805430-EB77-8944-AEBD-F89B3B8BF0E5}" destId="{3ECDAFD8-526B-7F4A-B99A-91871F0D440F}" srcOrd="4" destOrd="0" presId="urn:microsoft.com/office/officeart/2005/8/layout/pyramid2"/>
    <dgm:cxn modelId="{2AB19087-1431-BD49-8026-5F6F1932C20C}" type="presParOf" srcId="{36805430-EB77-8944-AEBD-F89B3B8BF0E5}" destId="{03A1B2CA-CB5C-4642-93B5-9F64648B829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954ACD-D218-7048-8B45-DD24E1F30B0E}" type="doc">
      <dgm:prSet loTypeId="urn:microsoft.com/office/officeart/2005/8/layout/gear1" loCatId="" qsTypeId="urn:microsoft.com/office/officeart/2005/8/quickstyle/simple1" qsCatId="simple" csTypeId="urn:microsoft.com/office/officeart/2005/8/colors/colorful2" csCatId="colorful" phldr="1"/>
      <dgm:spPr/>
      <dgm:t>
        <a:bodyPr/>
        <a:lstStyle/>
        <a:p>
          <a:endParaRPr lang="es-ES"/>
        </a:p>
      </dgm:t>
    </dgm:pt>
    <dgm:pt modelId="{59B9926D-7538-A84A-A9F7-BD3C4104F518}">
      <dgm:prSet phldrT="[Texto]" custT="1"/>
      <dgm:spPr>
        <a:solidFill>
          <a:srgbClr val="0070C0"/>
        </a:solidFill>
      </dgm:spPr>
      <dgm:t>
        <a:bodyPr/>
        <a:lstStyle/>
        <a:p>
          <a:pPr>
            <a:buClr>
              <a:schemeClr val="lt1"/>
            </a:buClr>
            <a:buSzPts val="2000"/>
            <a:buFont typeface="Calibri"/>
            <a:buAutoNum type="arabicPeriod"/>
          </a:pPr>
          <a:r>
            <a:rPr lang="en-US" sz="2200" b="0" dirty="0">
              <a:solidFill>
                <a:schemeClr val="bg1"/>
              </a:solidFill>
              <a:latin typeface="Poppins" pitchFamily="2" charset="77"/>
              <a:cs typeface="Poppins" pitchFamily="2" charset="77"/>
            </a:rPr>
            <a:t>Gender equality mechanisms</a:t>
          </a:r>
        </a:p>
      </dgm:t>
    </dgm:pt>
    <dgm:pt modelId="{14C87C54-7AD3-5846-BD45-11C3E52985FE}" type="parTrans" cxnId="{AA7845B6-4989-A04C-98E6-1EB0CB3672B5}">
      <dgm:prSet/>
      <dgm:spPr/>
      <dgm:t>
        <a:bodyPr/>
        <a:lstStyle/>
        <a:p>
          <a:endParaRPr lang="es-ES">
            <a:latin typeface="Arial" panose="020B0604020202020204" pitchFamily="34" charset="0"/>
            <a:cs typeface="Arial" panose="020B0604020202020204" pitchFamily="34" charset="0"/>
          </a:endParaRPr>
        </a:p>
      </dgm:t>
    </dgm:pt>
    <dgm:pt modelId="{F2CB01D3-AE38-FE42-8721-2334F218E000}" type="sibTrans" cxnId="{AA7845B6-4989-A04C-98E6-1EB0CB3672B5}">
      <dgm:prSet/>
      <dgm:spPr>
        <a:solidFill>
          <a:srgbClr val="0070C0"/>
        </a:solidFill>
      </dgm:spPr>
      <dgm:t>
        <a:bodyPr/>
        <a:lstStyle/>
        <a:p>
          <a:endParaRPr lang="es-ES">
            <a:latin typeface="Arial" panose="020B0604020202020204" pitchFamily="34" charset="0"/>
            <a:cs typeface="Arial" panose="020B0604020202020204" pitchFamily="34" charset="0"/>
          </a:endParaRPr>
        </a:p>
      </dgm:t>
    </dgm:pt>
    <dgm:pt modelId="{724AD3C2-F9D1-0B4C-BBC3-048B8D96F70B}">
      <dgm:prSet custT="1"/>
      <dgm:spPr>
        <a:solidFill>
          <a:srgbClr val="CC0066"/>
        </a:solidFill>
      </dgm:spPr>
      <dgm:t>
        <a:bodyPr/>
        <a:lstStyle/>
        <a:p>
          <a:r>
            <a:rPr lang="en-US" sz="2100" b="0" dirty="0">
              <a:solidFill>
                <a:schemeClr val="bg1"/>
              </a:solidFill>
              <a:latin typeface="Poppins" pitchFamily="2" charset="77"/>
              <a:ea typeface="Poppins"/>
              <a:cs typeface="Poppins" pitchFamily="2" charset="77"/>
              <a:sym typeface="Poppins"/>
            </a:rPr>
            <a:t>Interinstitutional coordination</a:t>
          </a:r>
        </a:p>
      </dgm:t>
    </dgm:pt>
    <dgm:pt modelId="{15D6BD5F-D7D9-B240-9106-2214843E6FE8}" type="parTrans" cxnId="{CB162633-B077-4441-9675-C1C2FFB59D29}">
      <dgm:prSet/>
      <dgm:spPr/>
      <dgm:t>
        <a:bodyPr/>
        <a:lstStyle/>
        <a:p>
          <a:endParaRPr lang="es-ES">
            <a:latin typeface="Arial" panose="020B0604020202020204" pitchFamily="34" charset="0"/>
            <a:cs typeface="Arial" panose="020B0604020202020204" pitchFamily="34" charset="0"/>
          </a:endParaRPr>
        </a:p>
      </dgm:t>
    </dgm:pt>
    <dgm:pt modelId="{0F12D729-5AB4-4A49-92AC-FA7E61FB071E}" type="sibTrans" cxnId="{CB162633-B077-4441-9675-C1C2FFB59D29}">
      <dgm:prSet/>
      <dgm:spPr>
        <a:solidFill>
          <a:srgbClr val="CC0066"/>
        </a:solidFill>
      </dgm:spPr>
      <dgm:t>
        <a:bodyPr/>
        <a:lstStyle/>
        <a:p>
          <a:endParaRPr lang="es-ES" sz="1400">
            <a:latin typeface="Arial" panose="020B0604020202020204" pitchFamily="34" charset="0"/>
            <a:cs typeface="Arial" panose="020B0604020202020204" pitchFamily="34" charset="0"/>
          </a:endParaRPr>
        </a:p>
      </dgm:t>
    </dgm:pt>
    <dgm:pt modelId="{87B7A821-FCD6-884F-8EA7-F876D6316305}">
      <dgm:prSet custT="1"/>
      <dgm:spPr>
        <a:solidFill>
          <a:schemeClr val="accent6">
            <a:lumMod val="75000"/>
          </a:schemeClr>
        </a:solidFill>
      </dgm:spPr>
      <dgm:t>
        <a:bodyPr/>
        <a:lstStyle/>
        <a:p>
          <a:r>
            <a:rPr lang="en-US" sz="2500" b="0" dirty="0">
              <a:solidFill>
                <a:schemeClr val="bg1"/>
              </a:solidFill>
              <a:latin typeface="Arial" panose="020B0604020202020204" pitchFamily="34" charset="0"/>
              <a:ea typeface="Poppins"/>
              <a:cs typeface="Arial" panose="020B0604020202020204" pitchFamily="34" charset="0"/>
              <a:sym typeface="Poppins"/>
            </a:rPr>
            <a:t> </a:t>
          </a:r>
          <a:r>
            <a:rPr lang="en-US" sz="2200" b="0" dirty="0">
              <a:solidFill>
                <a:schemeClr val="bg1"/>
              </a:solidFill>
              <a:latin typeface="Poppins" pitchFamily="2" charset="77"/>
              <a:ea typeface="Poppins"/>
              <a:cs typeface="Poppins" pitchFamily="2" charset="77"/>
              <a:sym typeface="Poppins"/>
            </a:rPr>
            <a:t>Civil Society engagement</a:t>
          </a:r>
          <a:endParaRPr lang="en-US" sz="2200" b="0" dirty="0">
            <a:solidFill>
              <a:schemeClr val="bg1"/>
            </a:solidFill>
            <a:latin typeface="Poppins" pitchFamily="2" charset="77"/>
            <a:cs typeface="Poppins" pitchFamily="2" charset="77"/>
          </a:endParaRPr>
        </a:p>
      </dgm:t>
    </dgm:pt>
    <dgm:pt modelId="{659F2BB5-E877-0348-8E8A-6CA1DEC2BDBE}" type="parTrans" cxnId="{48BE6092-CDD2-C341-B898-7D69E3116E02}">
      <dgm:prSet/>
      <dgm:spPr/>
      <dgm:t>
        <a:bodyPr/>
        <a:lstStyle/>
        <a:p>
          <a:endParaRPr lang="es-ES">
            <a:latin typeface="Arial" panose="020B0604020202020204" pitchFamily="34" charset="0"/>
            <a:cs typeface="Arial" panose="020B0604020202020204" pitchFamily="34" charset="0"/>
          </a:endParaRPr>
        </a:p>
      </dgm:t>
    </dgm:pt>
    <dgm:pt modelId="{9F6030EE-5CDF-B542-8625-CCD7B35F6087}" type="sibTrans" cxnId="{48BE6092-CDD2-C341-B898-7D69E3116E02}">
      <dgm:prSet/>
      <dgm:spPr>
        <a:solidFill>
          <a:schemeClr val="accent6">
            <a:lumMod val="75000"/>
          </a:schemeClr>
        </a:solidFill>
      </dgm:spPr>
      <dgm:t>
        <a:bodyPr/>
        <a:lstStyle/>
        <a:p>
          <a:endParaRPr lang="es-ES">
            <a:latin typeface="Arial" panose="020B0604020202020204" pitchFamily="34" charset="0"/>
            <a:cs typeface="Arial" panose="020B0604020202020204" pitchFamily="34" charset="0"/>
          </a:endParaRPr>
        </a:p>
      </dgm:t>
    </dgm:pt>
    <dgm:pt modelId="{4918AEA1-EDF8-2B42-90A8-A9AF9D449734}" type="pres">
      <dgm:prSet presAssocID="{F1954ACD-D218-7048-8B45-DD24E1F30B0E}" presName="composite" presStyleCnt="0">
        <dgm:presLayoutVars>
          <dgm:chMax val="3"/>
          <dgm:animLvl val="lvl"/>
          <dgm:resizeHandles val="exact"/>
        </dgm:presLayoutVars>
      </dgm:prSet>
      <dgm:spPr/>
    </dgm:pt>
    <dgm:pt modelId="{93CD82C0-B5E4-AF47-ADA2-44B07167D4CD}" type="pres">
      <dgm:prSet presAssocID="{59B9926D-7538-A84A-A9F7-BD3C4104F518}" presName="gear1" presStyleLbl="node1" presStyleIdx="0" presStyleCnt="3" custScaleX="98636" custLinFactNeighborX="9312" custLinFactNeighborY="-2682">
        <dgm:presLayoutVars>
          <dgm:chMax val="1"/>
          <dgm:bulletEnabled val="1"/>
        </dgm:presLayoutVars>
      </dgm:prSet>
      <dgm:spPr/>
    </dgm:pt>
    <dgm:pt modelId="{97C0E1F5-57D2-8146-B0CC-F823AAA97DC4}" type="pres">
      <dgm:prSet presAssocID="{59B9926D-7538-A84A-A9F7-BD3C4104F518}" presName="gear1srcNode" presStyleLbl="node1" presStyleIdx="0" presStyleCnt="3"/>
      <dgm:spPr/>
    </dgm:pt>
    <dgm:pt modelId="{D6424385-4367-6A47-9AA5-05AC8CD595DA}" type="pres">
      <dgm:prSet presAssocID="{59B9926D-7538-A84A-A9F7-BD3C4104F518}" presName="gear1dstNode" presStyleLbl="node1" presStyleIdx="0" presStyleCnt="3"/>
      <dgm:spPr/>
    </dgm:pt>
    <dgm:pt modelId="{EC5595B5-020D-2945-AF83-B4FAA0B8EDC5}" type="pres">
      <dgm:prSet presAssocID="{724AD3C2-F9D1-0B4C-BBC3-048B8D96F70B}" presName="gear2" presStyleLbl="node1" presStyleIdx="1" presStyleCnt="3" custScaleX="153637" custScaleY="165017" custLinFactNeighborX="-30" custLinFactNeighborY="8695">
        <dgm:presLayoutVars>
          <dgm:chMax val="1"/>
          <dgm:bulletEnabled val="1"/>
        </dgm:presLayoutVars>
      </dgm:prSet>
      <dgm:spPr/>
    </dgm:pt>
    <dgm:pt modelId="{E2FF2A3C-BBD5-DF45-9D29-B43B8F328A61}" type="pres">
      <dgm:prSet presAssocID="{724AD3C2-F9D1-0B4C-BBC3-048B8D96F70B}" presName="gear2srcNode" presStyleLbl="node1" presStyleIdx="1" presStyleCnt="3"/>
      <dgm:spPr/>
    </dgm:pt>
    <dgm:pt modelId="{E3393950-2E72-FC4D-930D-5955D662ABD4}" type="pres">
      <dgm:prSet presAssocID="{724AD3C2-F9D1-0B4C-BBC3-048B8D96F70B}" presName="gear2dstNode" presStyleLbl="node1" presStyleIdx="1" presStyleCnt="3"/>
      <dgm:spPr/>
    </dgm:pt>
    <dgm:pt modelId="{3240B42C-8C52-494D-BD69-1A937244906F}" type="pres">
      <dgm:prSet presAssocID="{87B7A821-FCD6-884F-8EA7-F876D6316305}" presName="gear3" presStyleLbl="node1" presStyleIdx="2" presStyleCnt="3" custScaleX="126078" custScaleY="122398"/>
      <dgm:spPr/>
    </dgm:pt>
    <dgm:pt modelId="{5E6852D8-9B81-3F4F-A701-0D527359ACA7}" type="pres">
      <dgm:prSet presAssocID="{87B7A821-FCD6-884F-8EA7-F876D6316305}" presName="gear3tx" presStyleLbl="node1" presStyleIdx="2" presStyleCnt="3">
        <dgm:presLayoutVars>
          <dgm:chMax val="1"/>
          <dgm:bulletEnabled val="1"/>
        </dgm:presLayoutVars>
      </dgm:prSet>
      <dgm:spPr/>
    </dgm:pt>
    <dgm:pt modelId="{6DEBCA83-D61F-7048-B72F-3C4E8F9DA310}" type="pres">
      <dgm:prSet presAssocID="{87B7A821-FCD6-884F-8EA7-F876D6316305}" presName="gear3srcNode" presStyleLbl="node1" presStyleIdx="2" presStyleCnt="3"/>
      <dgm:spPr/>
    </dgm:pt>
    <dgm:pt modelId="{033F7C40-8CB3-9A40-89D2-1D006419604C}" type="pres">
      <dgm:prSet presAssocID="{87B7A821-FCD6-884F-8EA7-F876D6316305}" presName="gear3dstNode" presStyleLbl="node1" presStyleIdx="2" presStyleCnt="3"/>
      <dgm:spPr/>
    </dgm:pt>
    <dgm:pt modelId="{B708AB5E-E7A2-664F-AC4B-A405957887B6}" type="pres">
      <dgm:prSet presAssocID="{F2CB01D3-AE38-FE42-8721-2334F218E000}" presName="connector1" presStyleLbl="sibTrans2D1" presStyleIdx="0" presStyleCnt="3"/>
      <dgm:spPr/>
    </dgm:pt>
    <dgm:pt modelId="{DD076F6F-4ABC-5D4D-8925-04B0802913E9}" type="pres">
      <dgm:prSet presAssocID="{0F12D729-5AB4-4A49-92AC-FA7E61FB071E}" presName="connector2" presStyleLbl="sibTrans2D1" presStyleIdx="1" presStyleCnt="3" custLinFactNeighborX="-15559" custLinFactNeighborY="-1789"/>
      <dgm:spPr/>
    </dgm:pt>
    <dgm:pt modelId="{073853A1-D84C-9C4F-83F3-C153D8DF2F1C}" type="pres">
      <dgm:prSet presAssocID="{9F6030EE-5CDF-B542-8625-CCD7B35F6087}" presName="connector3" presStyleLbl="sibTrans2D1" presStyleIdx="2" presStyleCnt="3"/>
      <dgm:spPr/>
    </dgm:pt>
  </dgm:ptLst>
  <dgm:cxnLst>
    <dgm:cxn modelId="{A1945A1D-DCE4-C74E-A697-D030A8F208BD}" type="presOf" srcId="{724AD3C2-F9D1-0B4C-BBC3-048B8D96F70B}" destId="{E3393950-2E72-FC4D-930D-5955D662ABD4}" srcOrd="2" destOrd="0" presId="urn:microsoft.com/office/officeart/2005/8/layout/gear1"/>
    <dgm:cxn modelId="{CB162633-B077-4441-9675-C1C2FFB59D29}" srcId="{F1954ACD-D218-7048-8B45-DD24E1F30B0E}" destId="{724AD3C2-F9D1-0B4C-BBC3-048B8D96F70B}" srcOrd="1" destOrd="0" parTransId="{15D6BD5F-D7D9-B240-9106-2214843E6FE8}" sibTransId="{0F12D729-5AB4-4A49-92AC-FA7E61FB071E}"/>
    <dgm:cxn modelId="{B2867143-3267-7C45-9160-5224CB54FC78}" type="presOf" srcId="{87B7A821-FCD6-884F-8EA7-F876D6316305}" destId="{6DEBCA83-D61F-7048-B72F-3C4E8F9DA310}" srcOrd="2" destOrd="0" presId="urn:microsoft.com/office/officeart/2005/8/layout/gear1"/>
    <dgm:cxn modelId="{53A3CC6A-7D3E-6F4E-A80D-B6D4740BAF5B}" type="presOf" srcId="{0F12D729-5AB4-4A49-92AC-FA7E61FB071E}" destId="{DD076F6F-4ABC-5D4D-8925-04B0802913E9}" srcOrd="0" destOrd="0" presId="urn:microsoft.com/office/officeart/2005/8/layout/gear1"/>
    <dgm:cxn modelId="{F91CB874-00D7-C84E-9073-6E2A4EBB535A}" type="presOf" srcId="{87B7A821-FCD6-884F-8EA7-F876D6316305}" destId="{5E6852D8-9B81-3F4F-A701-0D527359ACA7}" srcOrd="1" destOrd="0" presId="urn:microsoft.com/office/officeart/2005/8/layout/gear1"/>
    <dgm:cxn modelId="{B3561C7A-25D6-7A45-AE80-E454B6E24572}" type="presOf" srcId="{724AD3C2-F9D1-0B4C-BBC3-048B8D96F70B}" destId="{E2FF2A3C-BBD5-DF45-9D29-B43B8F328A61}" srcOrd="1" destOrd="0" presId="urn:microsoft.com/office/officeart/2005/8/layout/gear1"/>
    <dgm:cxn modelId="{0F7BFF8B-0CDA-C54F-BC5D-CC9C8492FBA1}" type="presOf" srcId="{F2CB01D3-AE38-FE42-8721-2334F218E000}" destId="{B708AB5E-E7A2-664F-AC4B-A405957887B6}" srcOrd="0" destOrd="0" presId="urn:microsoft.com/office/officeart/2005/8/layout/gear1"/>
    <dgm:cxn modelId="{48BE6092-CDD2-C341-B898-7D69E3116E02}" srcId="{F1954ACD-D218-7048-8B45-DD24E1F30B0E}" destId="{87B7A821-FCD6-884F-8EA7-F876D6316305}" srcOrd="2" destOrd="0" parTransId="{659F2BB5-E877-0348-8E8A-6CA1DEC2BDBE}" sibTransId="{9F6030EE-5CDF-B542-8625-CCD7B35F6087}"/>
    <dgm:cxn modelId="{54B1D99D-DD52-3343-BFB5-4D8A54A4F77C}" type="presOf" srcId="{59B9926D-7538-A84A-A9F7-BD3C4104F518}" destId="{D6424385-4367-6A47-9AA5-05AC8CD595DA}" srcOrd="2" destOrd="0" presId="urn:microsoft.com/office/officeart/2005/8/layout/gear1"/>
    <dgm:cxn modelId="{249649B0-600A-D543-A428-BF849A8E31F2}" type="presOf" srcId="{59B9926D-7538-A84A-A9F7-BD3C4104F518}" destId="{93CD82C0-B5E4-AF47-ADA2-44B07167D4CD}" srcOrd="0" destOrd="0" presId="urn:microsoft.com/office/officeart/2005/8/layout/gear1"/>
    <dgm:cxn modelId="{AA7845B6-4989-A04C-98E6-1EB0CB3672B5}" srcId="{F1954ACD-D218-7048-8B45-DD24E1F30B0E}" destId="{59B9926D-7538-A84A-A9F7-BD3C4104F518}" srcOrd="0" destOrd="0" parTransId="{14C87C54-7AD3-5846-BD45-11C3E52985FE}" sibTransId="{F2CB01D3-AE38-FE42-8721-2334F218E000}"/>
    <dgm:cxn modelId="{4EC044CA-BBF0-7445-A62F-5B9B005C6E1E}" type="presOf" srcId="{87B7A821-FCD6-884F-8EA7-F876D6316305}" destId="{3240B42C-8C52-494D-BD69-1A937244906F}" srcOrd="0" destOrd="0" presId="urn:microsoft.com/office/officeart/2005/8/layout/gear1"/>
    <dgm:cxn modelId="{C5ED86CA-1D31-BD43-99F4-4D9B27B4A13E}" type="presOf" srcId="{9F6030EE-5CDF-B542-8625-CCD7B35F6087}" destId="{073853A1-D84C-9C4F-83F3-C153D8DF2F1C}" srcOrd="0" destOrd="0" presId="urn:microsoft.com/office/officeart/2005/8/layout/gear1"/>
    <dgm:cxn modelId="{1F67F2D1-ECEF-DC4E-9066-0A9D425ED1CD}" type="presOf" srcId="{724AD3C2-F9D1-0B4C-BBC3-048B8D96F70B}" destId="{EC5595B5-020D-2945-AF83-B4FAA0B8EDC5}" srcOrd="0" destOrd="0" presId="urn:microsoft.com/office/officeart/2005/8/layout/gear1"/>
    <dgm:cxn modelId="{DF08BED9-789E-D64E-8735-CABCDEDA2F14}" type="presOf" srcId="{F1954ACD-D218-7048-8B45-DD24E1F30B0E}" destId="{4918AEA1-EDF8-2B42-90A8-A9AF9D449734}" srcOrd="0" destOrd="0" presId="urn:microsoft.com/office/officeart/2005/8/layout/gear1"/>
    <dgm:cxn modelId="{E0C426F3-6B39-3F45-8079-C563D321DAA0}" type="presOf" srcId="{87B7A821-FCD6-884F-8EA7-F876D6316305}" destId="{033F7C40-8CB3-9A40-89D2-1D006419604C}" srcOrd="3" destOrd="0" presId="urn:microsoft.com/office/officeart/2005/8/layout/gear1"/>
    <dgm:cxn modelId="{E1EDB5FE-3C9C-0F4A-9912-1ADCAF073C5C}" type="presOf" srcId="{59B9926D-7538-A84A-A9F7-BD3C4104F518}" destId="{97C0E1F5-57D2-8146-B0CC-F823AAA97DC4}" srcOrd="1" destOrd="0" presId="urn:microsoft.com/office/officeart/2005/8/layout/gear1"/>
    <dgm:cxn modelId="{2CC3AE3F-8DC1-3649-804A-84C9CCE2F739}" type="presParOf" srcId="{4918AEA1-EDF8-2B42-90A8-A9AF9D449734}" destId="{93CD82C0-B5E4-AF47-ADA2-44B07167D4CD}" srcOrd="0" destOrd="0" presId="urn:microsoft.com/office/officeart/2005/8/layout/gear1"/>
    <dgm:cxn modelId="{CC54D40C-91A2-A845-AA2C-589125F43638}" type="presParOf" srcId="{4918AEA1-EDF8-2B42-90A8-A9AF9D449734}" destId="{97C0E1F5-57D2-8146-B0CC-F823AAA97DC4}" srcOrd="1" destOrd="0" presId="urn:microsoft.com/office/officeart/2005/8/layout/gear1"/>
    <dgm:cxn modelId="{99F436FB-C793-CC4C-AAB2-7F672F5986BF}" type="presParOf" srcId="{4918AEA1-EDF8-2B42-90A8-A9AF9D449734}" destId="{D6424385-4367-6A47-9AA5-05AC8CD595DA}" srcOrd="2" destOrd="0" presId="urn:microsoft.com/office/officeart/2005/8/layout/gear1"/>
    <dgm:cxn modelId="{894678AA-A510-1549-BDD6-F08FC54DE873}" type="presParOf" srcId="{4918AEA1-EDF8-2B42-90A8-A9AF9D449734}" destId="{EC5595B5-020D-2945-AF83-B4FAA0B8EDC5}" srcOrd="3" destOrd="0" presId="urn:microsoft.com/office/officeart/2005/8/layout/gear1"/>
    <dgm:cxn modelId="{E04E18CE-8A8A-B142-A4AD-1B226DC094C2}" type="presParOf" srcId="{4918AEA1-EDF8-2B42-90A8-A9AF9D449734}" destId="{E2FF2A3C-BBD5-DF45-9D29-B43B8F328A61}" srcOrd="4" destOrd="0" presId="urn:microsoft.com/office/officeart/2005/8/layout/gear1"/>
    <dgm:cxn modelId="{AF04A6E8-059F-4B4F-AA5A-341815629B12}" type="presParOf" srcId="{4918AEA1-EDF8-2B42-90A8-A9AF9D449734}" destId="{E3393950-2E72-FC4D-930D-5955D662ABD4}" srcOrd="5" destOrd="0" presId="urn:microsoft.com/office/officeart/2005/8/layout/gear1"/>
    <dgm:cxn modelId="{6D0B8F98-02A8-534E-B1E6-795559F334F5}" type="presParOf" srcId="{4918AEA1-EDF8-2B42-90A8-A9AF9D449734}" destId="{3240B42C-8C52-494D-BD69-1A937244906F}" srcOrd="6" destOrd="0" presId="urn:microsoft.com/office/officeart/2005/8/layout/gear1"/>
    <dgm:cxn modelId="{E9FB8291-05D2-8445-91E9-D8567C6E2C07}" type="presParOf" srcId="{4918AEA1-EDF8-2B42-90A8-A9AF9D449734}" destId="{5E6852D8-9B81-3F4F-A701-0D527359ACA7}" srcOrd="7" destOrd="0" presId="urn:microsoft.com/office/officeart/2005/8/layout/gear1"/>
    <dgm:cxn modelId="{24DE036D-BF63-764A-A069-4566C5ECA8F2}" type="presParOf" srcId="{4918AEA1-EDF8-2B42-90A8-A9AF9D449734}" destId="{6DEBCA83-D61F-7048-B72F-3C4E8F9DA310}" srcOrd="8" destOrd="0" presId="urn:microsoft.com/office/officeart/2005/8/layout/gear1"/>
    <dgm:cxn modelId="{FFFB463D-602D-374B-BA98-BE636A1D0E74}" type="presParOf" srcId="{4918AEA1-EDF8-2B42-90A8-A9AF9D449734}" destId="{033F7C40-8CB3-9A40-89D2-1D006419604C}" srcOrd="9" destOrd="0" presId="urn:microsoft.com/office/officeart/2005/8/layout/gear1"/>
    <dgm:cxn modelId="{43BA9A2A-D4D6-0E40-8730-D515ABDF9C79}" type="presParOf" srcId="{4918AEA1-EDF8-2B42-90A8-A9AF9D449734}" destId="{B708AB5E-E7A2-664F-AC4B-A405957887B6}" srcOrd="10" destOrd="0" presId="urn:microsoft.com/office/officeart/2005/8/layout/gear1"/>
    <dgm:cxn modelId="{48EB644E-942F-C54B-892A-40B7B1F4141B}" type="presParOf" srcId="{4918AEA1-EDF8-2B42-90A8-A9AF9D449734}" destId="{DD076F6F-4ABC-5D4D-8925-04B0802913E9}" srcOrd="11" destOrd="0" presId="urn:microsoft.com/office/officeart/2005/8/layout/gear1"/>
    <dgm:cxn modelId="{32C80FCB-B5B4-5D4F-BFEC-19BBD4BB488C}" type="presParOf" srcId="{4918AEA1-EDF8-2B42-90A8-A9AF9D449734}" destId="{073853A1-D84C-9C4F-83F3-C153D8DF2F1C}"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05B94-11E9-D94A-BE36-C9E03952B18F}">
      <dsp:nvSpPr>
        <dsp:cNvPr id="0" name=""/>
        <dsp:cNvSpPr/>
      </dsp:nvSpPr>
      <dsp:spPr>
        <a:xfrm>
          <a:off x="293534" y="0"/>
          <a:ext cx="7120772" cy="7120772"/>
        </a:xfrm>
        <a:prstGeom prst="triangle">
          <a:avLst/>
        </a:prstGeom>
        <a:solidFill>
          <a:srgbClr val="FF88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1BC59-FE6F-2A43-B8FE-1D4E9800636E}">
      <dsp:nvSpPr>
        <dsp:cNvPr id="0" name=""/>
        <dsp:cNvSpPr/>
      </dsp:nvSpPr>
      <dsp:spPr>
        <a:xfrm>
          <a:off x="3818163" y="592384"/>
          <a:ext cx="4524823" cy="1936205"/>
        </a:xfrm>
        <a:prstGeom prst="roundRect">
          <a:avLst/>
        </a:prstGeom>
        <a:solidFill>
          <a:schemeClr val="lt1">
            <a:alpha val="90000"/>
            <a:hueOff val="0"/>
            <a:satOff val="0"/>
            <a:lumOff val="0"/>
            <a:alphaOff val="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b="1" kern="1200" noProof="0" dirty="0">
              <a:solidFill>
                <a:srgbClr val="002060"/>
              </a:solidFill>
              <a:latin typeface="Poppins" pitchFamily="2" charset="77"/>
              <a:cs typeface="Poppins" pitchFamily="2" charset="77"/>
            </a:rPr>
            <a:t>Political</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Leadership</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Decision making</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Resources</a:t>
          </a:r>
        </a:p>
      </dsp:txBody>
      <dsp:txXfrm>
        <a:off x="3912681" y="686902"/>
        <a:ext cx="4335787" cy="1747169"/>
      </dsp:txXfrm>
    </dsp:sp>
    <dsp:sp modelId="{E735F47B-8CF6-E64F-B3EB-3F59DDDDA362}">
      <dsp:nvSpPr>
        <dsp:cNvPr id="0" name=""/>
        <dsp:cNvSpPr/>
      </dsp:nvSpPr>
      <dsp:spPr>
        <a:xfrm>
          <a:off x="3766000" y="2885156"/>
          <a:ext cx="4628501" cy="1397874"/>
        </a:xfrm>
        <a:prstGeom prst="roundRect">
          <a:avLst/>
        </a:prstGeom>
        <a:solidFill>
          <a:schemeClr val="lt1">
            <a:alpha val="90000"/>
            <a:hueOff val="0"/>
            <a:satOff val="0"/>
            <a:lumOff val="0"/>
            <a:alphaOff val="0"/>
          </a:schemeClr>
        </a:solidFill>
        <a:ln w="25400" cap="flat" cmpd="sng" algn="ctr">
          <a:solidFill>
            <a:schemeClr val="accent6">
              <a:alpha val="7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b="1" kern="1200" noProof="0" dirty="0">
              <a:solidFill>
                <a:srgbClr val="002060"/>
              </a:solidFill>
              <a:latin typeface="Poppins" pitchFamily="2" charset="77"/>
              <a:cs typeface="Poppins" pitchFamily="2" charset="77"/>
            </a:rPr>
            <a:t>Technical</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Understanding</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Skills</a:t>
          </a:r>
        </a:p>
      </dsp:txBody>
      <dsp:txXfrm>
        <a:off x="3834239" y="2953395"/>
        <a:ext cx="4492023" cy="1261396"/>
      </dsp:txXfrm>
    </dsp:sp>
    <dsp:sp modelId="{3ECDAFD8-526B-7F4A-B99A-91871F0D440F}">
      <dsp:nvSpPr>
        <dsp:cNvPr id="0" name=""/>
        <dsp:cNvSpPr/>
      </dsp:nvSpPr>
      <dsp:spPr>
        <a:xfrm>
          <a:off x="3736285" y="4577570"/>
          <a:ext cx="4628501" cy="1905168"/>
        </a:xfrm>
        <a:prstGeom prst="roundRect">
          <a:avLst/>
        </a:prstGeom>
        <a:solidFill>
          <a:schemeClr val="lt1">
            <a:alpha val="90000"/>
            <a:hueOff val="0"/>
            <a:satOff val="0"/>
            <a:lumOff val="0"/>
            <a:alphaOff val="0"/>
          </a:schemeClr>
        </a:solidFill>
        <a:ln w="25400" cap="flat" cmpd="sng" algn="ctr">
          <a:solidFill>
            <a:schemeClr val="accent6">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b="1" kern="1200" noProof="0" dirty="0">
              <a:solidFill>
                <a:srgbClr val="002060"/>
              </a:solidFill>
              <a:latin typeface="Poppins" pitchFamily="2" charset="77"/>
              <a:cs typeface="Poppins" pitchFamily="2" charset="77"/>
            </a:rPr>
            <a:t>Cultural</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Perceptions</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Attitudes</a:t>
          </a:r>
        </a:p>
        <a:p>
          <a:pPr marL="228600" lvl="1" indent="-228600" algn="l" defTabSz="977900">
            <a:lnSpc>
              <a:spcPct val="90000"/>
            </a:lnSpc>
            <a:spcBef>
              <a:spcPct val="0"/>
            </a:spcBef>
            <a:spcAft>
              <a:spcPct val="15000"/>
            </a:spcAft>
            <a:buChar char="•"/>
          </a:pPr>
          <a:r>
            <a:rPr lang="en-CA" sz="2200" kern="1200" noProof="0" dirty="0">
              <a:solidFill>
                <a:srgbClr val="002060"/>
              </a:solidFill>
              <a:latin typeface="Poppins" pitchFamily="2" charset="77"/>
              <a:cs typeface="Poppins" pitchFamily="2" charset="77"/>
            </a:rPr>
            <a:t>Behaviours</a:t>
          </a:r>
        </a:p>
      </dsp:txBody>
      <dsp:txXfrm>
        <a:off x="3829288" y="4670573"/>
        <a:ext cx="4442495" cy="1719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D82C0-B5E4-AF47-ADA2-44B07167D4CD}">
      <dsp:nvSpPr>
        <dsp:cNvPr id="0" name=""/>
        <dsp:cNvSpPr/>
      </dsp:nvSpPr>
      <dsp:spPr>
        <a:xfrm>
          <a:off x="3314711" y="3364648"/>
          <a:ext cx="3815208" cy="3921456"/>
        </a:xfrm>
        <a:prstGeom prst="gear9">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
              <a:schemeClr val="lt1"/>
            </a:buClr>
            <a:buSzPts val="2000"/>
            <a:buFont typeface="Calibri"/>
            <a:buNone/>
          </a:pPr>
          <a:r>
            <a:rPr lang="en-US" sz="2200" b="0" kern="1200" dirty="0">
              <a:solidFill>
                <a:schemeClr val="bg1"/>
              </a:solidFill>
              <a:latin typeface="Poppins" pitchFamily="2" charset="77"/>
              <a:cs typeface="Poppins" pitchFamily="2" charset="77"/>
            </a:rPr>
            <a:t>Gender equality mechanisms</a:t>
          </a:r>
        </a:p>
      </dsp:txBody>
      <dsp:txXfrm>
        <a:off x="4081738" y="4276171"/>
        <a:ext cx="2281154" cy="2029363"/>
      </dsp:txXfrm>
    </dsp:sp>
    <dsp:sp modelId="{EC5595B5-020D-2945-AF83-B4FAA0B8EDC5}">
      <dsp:nvSpPr>
        <dsp:cNvPr id="0" name=""/>
        <dsp:cNvSpPr/>
      </dsp:nvSpPr>
      <dsp:spPr>
        <a:xfrm>
          <a:off x="201113" y="1863778"/>
          <a:ext cx="4381678" cy="4706232"/>
        </a:xfrm>
        <a:prstGeom prst="gear6">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1"/>
              </a:solidFill>
              <a:latin typeface="Poppins" pitchFamily="2" charset="77"/>
              <a:ea typeface="Poppins"/>
              <a:cs typeface="Poppins" pitchFamily="2" charset="77"/>
              <a:sym typeface="Poppins"/>
            </a:rPr>
            <a:t>Interinstitutional coordination</a:t>
          </a:r>
        </a:p>
      </dsp:txBody>
      <dsp:txXfrm>
        <a:off x="1304214" y="3021429"/>
        <a:ext cx="2175476" cy="2390930"/>
      </dsp:txXfrm>
    </dsp:sp>
    <dsp:sp modelId="{3240B42C-8C52-494D-BD69-1A937244906F}">
      <dsp:nvSpPr>
        <dsp:cNvPr id="0" name=""/>
        <dsp:cNvSpPr/>
      </dsp:nvSpPr>
      <dsp:spPr>
        <a:xfrm rot="20700000">
          <a:off x="2181042" y="281245"/>
          <a:ext cx="3560695" cy="3382585"/>
        </a:xfrm>
        <a:prstGeom prst="gear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bg1"/>
              </a:solidFill>
              <a:latin typeface="Arial" panose="020B0604020202020204" pitchFamily="34" charset="0"/>
              <a:ea typeface="Poppins"/>
              <a:cs typeface="Arial" panose="020B0604020202020204" pitchFamily="34" charset="0"/>
              <a:sym typeface="Poppins"/>
            </a:rPr>
            <a:t> </a:t>
          </a:r>
          <a:r>
            <a:rPr lang="en-US" sz="2200" b="0" kern="1200" dirty="0">
              <a:solidFill>
                <a:schemeClr val="bg1"/>
              </a:solidFill>
              <a:latin typeface="Poppins" pitchFamily="2" charset="77"/>
              <a:ea typeface="Poppins"/>
              <a:cs typeface="Poppins" pitchFamily="2" charset="77"/>
              <a:sym typeface="Poppins"/>
            </a:rPr>
            <a:t>Civil Society engagement</a:t>
          </a:r>
          <a:endParaRPr lang="en-US" sz="2200" b="0" kern="1200" dirty="0">
            <a:solidFill>
              <a:schemeClr val="bg1"/>
            </a:solidFill>
            <a:latin typeface="Poppins" pitchFamily="2" charset="77"/>
            <a:cs typeface="Poppins" pitchFamily="2" charset="77"/>
          </a:endParaRPr>
        </a:p>
      </dsp:txBody>
      <dsp:txXfrm rot="-20700000">
        <a:off x="2972571" y="1012581"/>
        <a:ext cx="1977637" cy="1919913"/>
      </dsp:txXfrm>
    </dsp:sp>
    <dsp:sp modelId="{B708AB5E-E7A2-664F-AC4B-A405957887B6}">
      <dsp:nvSpPr>
        <dsp:cNvPr id="0" name=""/>
        <dsp:cNvSpPr/>
      </dsp:nvSpPr>
      <dsp:spPr>
        <a:xfrm>
          <a:off x="2980214" y="2858919"/>
          <a:ext cx="5019463" cy="5019463"/>
        </a:xfrm>
        <a:prstGeom prst="circularArrow">
          <a:avLst>
            <a:gd name="adj1" fmla="val 4688"/>
            <a:gd name="adj2" fmla="val 299029"/>
            <a:gd name="adj3" fmla="val 2559309"/>
            <a:gd name="adj4" fmla="val 15771283"/>
            <a:gd name="adj5" fmla="val 5469"/>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DD076F6F-4ABC-5D4D-8925-04B0802913E9}">
      <dsp:nvSpPr>
        <dsp:cNvPr id="0" name=""/>
        <dsp:cNvSpPr/>
      </dsp:nvSpPr>
      <dsp:spPr>
        <a:xfrm>
          <a:off x="-105683" y="1834057"/>
          <a:ext cx="3646954" cy="3646954"/>
        </a:xfrm>
        <a:prstGeom prst="leftCircularArrow">
          <a:avLst>
            <a:gd name="adj1" fmla="val 6452"/>
            <a:gd name="adj2" fmla="val 429999"/>
            <a:gd name="adj3" fmla="val 10489124"/>
            <a:gd name="adj4" fmla="val 14837806"/>
            <a:gd name="adj5" fmla="val 7527"/>
          </a:avLst>
        </a:prstGeom>
        <a:solidFill>
          <a:srgbClr val="CC0066"/>
        </a:solidFill>
        <a:ln>
          <a:noFill/>
        </a:ln>
        <a:effectLst/>
      </dsp:spPr>
      <dsp:style>
        <a:lnRef idx="0">
          <a:scrgbClr r="0" g="0" b="0"/>
        </a:lnRef>
        <a:fillRef idx="1">
          <a:scrgbClr r="0" g="0" b="0"/>
        </a:fillRef>
        <a:effectRef idx="0">
          <a:scrgbClr r="0" g="0" b="0"/>
        </a:effectRef>
        <a:fontRef idx="minor">
          <a:schemeClr val="lt1"/>
        </a:fontRef>
      </dsp:style>
    </dsp:sp>
    <dsp:sp modelId="{073853A1-D84C-9C4F-83F3-C153D8DF2F1C}">
      <dsp:nvSpPr>
        <dsp:cNvPr id="0" name=""/>
        <dsp:cNvSpPr/>
      </dsp:nvSpPr>
      <dsp:spPr>
        <a:xfrm>
          <a:off x="1917855" y="-49300"/>
          <a:ext cx="3932150" cy="3932150"/>
        </a:xfrm>
        <a:prstGeom prst="circularArrow">
          <a:avLst>
            <a:gd name="adj1" fmla="val 5984"/>
            <a:gd name="adj2" fmla="val 394124"/>
            <a:gd name="adj3" fmla="val 13313824"/>
            <a:gd name="adj4" fmla="val 10508221"/>
            <a:gd name="adj5" fmla="val 6981"/>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D96C00"/>
                </a:solidFill>
                <a:effectLst/>
                <a:uLnTx/>
                <a:uFillTx/>
                <a:latin typeface="Arial" panose="020B0604020202020204" pitchFamily="34" charset="0"/>
                <a:ea typeface="+mn-ea"/>
                <a:cs typeface="Arial" panose="020B0604020202020204" pitchFamily="34" charset="0"/>
              </a:rPr>
              <a:t>DIMINUIÇÃO MARCADA NA CONFIANÇA INSTITUCIONAL:</a:t>
            </a:r>
          </a:p>
          <a:p>
            <a:pPr algn="just">
              <a:lnSpc>
                <a:spcPct val="120000"/>
              </a:lnSpc>
              <a:spcBef>
                <a:spcPts val="600"/>
              </a:spcBef>
              <a:spcAft>
                <a:spcPts val="600"/>
              </a:spcAf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A % de pessoas que confiam nas suas instituições diminuiu de 46% em 2009 para 36% em 2021.</a:t>
            </a:r>
          </a:p>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E no relativo a instituições financeiras, diminuiu de  55% a 46% dm 2021.</a:t>
            </a:r>
          </a:p>
          <a:p>
            <a:pPr marL="0" marR="0" lvl="0" indent="0" algn="just"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Fonte: UNDESSA, 2021.</a:t>
            </a:r>
          </a:p>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08144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12E9F-DF1B-EDB8-FF15-A439D55C794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740DB58-31FF-861E-CB06-8DD4B5A65021}"/>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B8C5E28A-4BD4-FE85-4ABF-F6A2A918D0FA}"/>
              </a:ext>
            </a:extLst>
          </p:cNvPr>
          <p:cNvSpPr>
            <a:spLocks noGrp="1"/>
          </p:cNvSpPr>
          <p:nvPr>
            <p:ph type="body" idx="1"/>
          </p:nvPr>
        </p:nvSpPr>
        <p:spPr/>
        <p:txBody>
          <a:bodyPr/>
          <a:lstStyle/>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D96C00"/>
                </a:solidFill>
                <a:effectLst/>
                <a:uLnTx/>
                <a:uFillTx/>
                <a:latin typeface="Arial" panose="020B0604020202020204" pitchFamily="34" charset="0"/>
                <a:ea typeface="+mn-ea"/>
                <a:cs typeface="Arial" panose="020B0604020202020204" pitchFamily="34" charset="0"/>
              </a:rPr>
              <a:t>DIMINUIÇÃO MARCADA NA CONFIANÇA INSTITUCIONAL:</a:t>
            </a:r>
          </a:p>
          <a:p>
            <a:pPr algn="just">
              <a:lnSpc>
                <a:spcPct val="120000"/>
              </a:lnSpc>
              <a:spcBef>
                <a:spcPts val="600"/>
              </a:spcBef>
              <a:spcAft>
                <a:spcPts val="600"/>
              </a:spcAf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A % de pessoas que confiam nas suas instituições diminuiu de 46% em 2009 para 36% em 2021.</a:t>
            </a:r>
          </a:p>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E no relativo a instituições financeiras, diminuiu de  55% a 46% dm 2021.</a:t>
            </a:r>
          </a:p>
          <a:p>
            <a:pPr marL="0" marR="0" lvl="0" indent="0" algn="just"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Fonte: UNDESSA, 2021.</a:t>
            </a:r>
          </a:p>
          <a:p>
            <a:endParaRPr lang="es-ES" dirty="0"/>
          </a:p>
        </p:txBody>
      </p:sp>
      <p:sp>
        <p:nvSpPr>
          <p:cNvPr id="4" name="Marcador de número de diapositiva 3">
            <a:extLst>
              <a:ext uri="{FF2B5EF4-FFF2-40B4-BE49-F238E27FC236}">
                <a16:creationId xmlns:a16="http://schemas.microsoft.com/office/drawing/2014/main" id="{96BBA11B-6A7D-F036-70A3-821632E715FE}"/>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55203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45BD4-ED21-B369-1E48-0A221EF709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5AC0073-EF5B-5E24-49B9-616B50A6682F}"/>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D665A648-3C10-FC1B-661B-F3604EFBEBE1}"/>
              </a:ext>
            </a:extLst>
          </p:cNvPr>
          <p:cNvSpPr>
            <a:spLocks noGrp="1"/>
          </p:cNvSpPr>
          <p:nvPr>
            <p:ph type="body" idx="1"/>
          </p:nvPr>
        </p:nvSpPr>
        <p:spPr/>
        <p:txBody>
          <a:bodyPr/>
          <a:lstStyle/>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D96C00"/>
                </a:solidFill>
                <a:effectLst/>
                <a:uLnTx/>
                <a:uFillTx/>
                <a:latin typeface="Arial" panose="020B0604020202020204" pitchFamily="34" charset="0"/>
                <a:ea typeface="+mn-ea"/>
                <a:cs typeface="Arial" panose="020B0604020202020204" pitchFamily="34" charset="0"/>
              </a:rPr>
              <a:t>DIMINUIÇÃO MARCADA NA CONFIANÇA INSTITUCIONAL:</a:t>
            </a:r>
          </a:p>
          <a:p>
            <a:pPr algn="just">
              <a:lnSpc>
                <a:spcPct val="120000"/>
              </a:lnSpc>
              <a:spcBef>
                <a:spcPts val="600"/>
              </a:spcBef>
              <a:spcAft>
                <a:spcPts val="600"/>
              </a:spcAf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A % de pessoas que confiam nas suas instituições diminuiu de 46% em 2009 para 36% em 2021.</a:t>
            </a:r>
          </a:p>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E no relativo a instituições financeiras, diminuiu de  55% a 46% dm 2021.</a:t>
            </a:r>
          </a:p>
          <a:p>
            <a:pPr marL="0" marR="0" lvl="0" indent="0" algn="just"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Fonte: UNDESSA, 2021.</a:t>
            </a:r>
          </a:p>
          <a:p>
            <a:endParaRPr lang="es-ES" dirty="0"/>
          </a:p>
        </p:txBody>
      </p:sp>
      <p:sp>
        <p:nvSpPr>
          <p:cNvPr id="4" name="Marcador de número de diapositiva 3">
            <a:extLst>
              <a:ext uri="{FF2B5EF4-FFF2-40B4-BE49-F238E27FC236}">
                <a16:creationId xmlns:a16="http://schemas.microsoft.com/office/drawing/2014/main" id="{22A1A554-06C2-7E1C-EC91-632C804104A9}"/>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85641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61C5-C5E5-C5E4-B374-57F6928928F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03DCC7-8599-FEFA-0BAF-2AA8D1976A5E}"/>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45D38C85-C27A-AB1D-4FD8-BCBB83DA73BC}"/>
              </a:ext>
            </a:extLst>
          </p:cNvPr>
          <p:cNvSpPr>
            <a:spLocks noGrp="1"/>
          </p:cNvSpPr>
          <p:nvPr>
            <p:ph type="body" idx="1"/>
          </p:nvPr>
        </p:nvSpPr>
        <p:spPr/>
        <p:txBody>
          <a:bodyPr/>
          <a:lstStyle/>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D96C00"/>
                </a:solidFill>
                <a:effectLst/>
                <a:uLnTx/>
                <a:uFillTx/>
                <a:latin typeface="Arial" panose="020B0604020202020204" pitchFamily="34" charset="0"/>
                <a:ea typeface="+mn-ea"/>
                <a:cs typeface="Arial" panose="020B0604020202020204" pitchFamily="34" charset="0"/>
              </a:rPr>
              <a:t>DIMINUIÇÃO MARCADA NA CONFIANÇA INSTITUCIONAL:</a:t>
            </a:r>
          </a:p>
          <a:p>
            <a:pPr algn="just">
              <a:lnSpc>
                <a:spcPct val="120000"/>
              </a:lnSpc>
              <a:spcBef>
                <a:spcPts val="600"/>
              </a:spcBef>
              <a:spcAft>
                <a:spcPts val="600"/>
              </a:spcAf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A % de pessoas que confiam nas suas instituições diminuiu de 46% em 2009 para 36% em 2021.</a:t>
            </a:r>
          </a:p>
          <a:p>
            <a:pPr algn="just">
              <a:lnSpc>
                <a:spcPct val="120000"/>
              </a:lnSpc>
              <a:spcBef>
                <a:spcPts val="600"/>
              </a:spcBef>
              <a:spcAft>
                <a:spcPts val="600"/>
              </a:spcAft>
              <a:defRPr/>
            </a:pPr>
            <a:r>
              <a:rPr kumimoji="0" lang="pt" sz="1200" b="1"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E no relativo a instituições financeiras, diminuiu de  55% a 46% dm 2021.</a:t>
            </a:r>
          </a:p>
          <a:p>
            <a:pPr marL="0" marR="0" lvl="0" indent="0" algn="just"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pt" sz="1200" b="0" i="0" u="none" strike="noStrike" kern="1200" cap="none" spc="0" normalizeH="0" baseline="0" noProof="0" dirty="0">
                <a:ln>
                  <a:noFill/>
                </a:ln>
                <a:solidFill>
                  <a:srgbClr val="323C74"/>
                </a:solidFill>
                <a:effectLst/>
                <a:uLnTx/>
                <a:uFillTx/>
                <a:latin typeface="Arial" panose="020B0604020202020204" pitchFamily="34" charset="0"/>
                <a:ea typeface="+mn-ea"/>
                <a:cs typeface="Arial" panose="020B0604020202020204" pitchFamily="34" charset="0"/>
              </a:rPr>
              <a:t>Fonte: UNDESSA, 2021.</a:t>
            </a:r>
          </a:p>
          <a:p>
            <a:endParaRPr lang="es-ES" dirty="0"/>
          </a:p>
        </p:txBody>
      </p:sp>
      <p:sp>
        <p:nvSpPr>
          <p:cNvPr id="4" name="Marcador de número de diapositiva 3">
            <a:extLst>
              <a:ext uri="{FF2B5EF4-FFF2-40B4-BE49-F238E27FC236}">
                <a16:creationId xmlns:a16="http://schemas.microsoft.com/office/drawing/2014/main" id="{AA218C40-30AB-B98C-A652-62CD8B4646B6}"/>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37863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pt"/>
              <a:t>Ministério da Justiça e Direitos Humanos, Província de Buenos Aires (MJDH), Argentina. O Ministério conseguiu a redução de 20% na reincidência de homens processados por violência de gênero por causa dos programas de masculinidades para agressores masculinos acompanhados pelo Patronato de Liberados Bonaerense (exclui autores de feminicídios ou homens condenados por tentativa de feminicídio). A aplicação da medida de prisão domiciliar para mães com filhos menores de 5 anos aumentou para 50%, e a participação de mulheres privadas de liberdade em estudos universitários aumentou em 70% nos últimos 4 anos. É importante ressaltar que conseguiu reverter a tendência masculinizante na carreira penitenciária, com a modificação dos regulamentos de admissão ao Serviço Prisional para erradicar preconceitos indiretos de gênero; paridade de gênero alcançada em graduados da Escola de Cadetes do Serviço Prisional, aumentando de 30% para 70% (2019-2023) as inscrições de mulheres no serviço penitenciário, e a primeira mulher promovida a diretora da escola. O Ministério e a Universidade Nacional de La Plata lançaram o curso de bacharelado em Gestão Penitenciária, cujo currículo inclui “Perspectiva de Gênero e Diversidade” como parte dos currículos.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16604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Ministry of Justice and Human Rights, Buenos Aires Province (MJDH), Argentina. The Ministry achieved the reduction of 20% in the recidivism of men prosecuted for gender violence because of the masculinities programs for male aggressors accompanied by the Patronato de Liberados Bonaerense (exclude perpetrators of femicides or men convicted of attempted femicide). The application of the measure of house arrest for mothers with children under 5 years of age increased to 50%, and the participation of women deprived of liberty in university studies increased by 70% in the last 4 years. Importantly, it has managed to reverse the masculinizing trend in the penitentiary career, with the modification of the Prison Service admission regulations to eradicate indirect gender biases; gender parity achieved in graduates from the Cadet School of the Prison Service, increasing from 30% to 70% (2019-2023) women applications to the penitentiary service, and the first ever woman promoted as director of the school. The Ministry and the National University of La Plata launched the bachelor’s degree in Prison Management, whose curriculum includes “Gender and Diversity Perspective” as part of the curricula.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23087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Ministry of Justice and Human Rights, Buenos Aires Province (MJDH), Argentina. The Ministry achieved the reduction of 20% in the recidivism of men prosecuted for gender violence because of the masculinities programs for male aggressors accompanied by the Patronato de Liberados Bonaerense (exclude perpetrators of femicides or men convicted of attempted femicide). The application of the measure of house arrest for mothers with children under 5 years of age increased to 50%, and the participation of women deprived of liberty in university studies increased by 70% in the last 4 years. Importantly, it has managed to reverse the masculinizing trend in the penitentiary career, with the modification of the Prison Service admission regulations to eradicate indirect gender biases; gender parity achieved in graduates from the Cadet School of the Prison Service, increasing from 30% to 70% (2019-2023) women applications to the penitentiary service, and the first ever woman promoted as director of the school. The Ministry and the National University of La Plata launched the bachelor’s degree in Prison Management, whose curriculum includes “Gender and Diversity Perspective” as part of the curricula.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8309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3A004AD-C0FA-4D5D-7822-3DEDD1185870}"/>
            </a:ext>
          </a:extLst>
        </p:cNvPr>
        <p:cNvGrpSpPr/>
        <p:nvPr/>
      </p:nvGrpSpPr>
      <p:grpSpPr>
        <a:xfrm>
          <a:off x="0" y="0"/>
          <a:ext cx="0" cy="0"/>
          <a:chOff x="0" y="0"/>
          <a:chExt cx="0" cy="0"/>
        </a:xfrm>
      </p:grpSpPr>
      <p:sp>
        <p:nvSpPr>
          <p:cNvPr id="114" name="Google Shape;114;p4:notes">
            <a:extLst>
              <a:ext uri="{FF2B5EF4-FFF2-40B4-BE49-F238E27FC236}">
                <a16:creationId xmlns:a16="http://schemas.microsoft.com/office/drawing/2014/main" id="{6EC1BD6D-83B5-A1C8-0621-3AB657098E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a:extLst>
              <a:ext uri="{FF2B5EF4-FFF2-40B4-BE49-F238E27FC236}">
                <a16:creationId xmlns:a16="http://schemas.microsoft.com/office/drawing/2014/main" id="{86A8F03C-78BE-8F0E-6FA0-BE8416F8AF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8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20F0297-9092-88C3-290B-00F17F439330}"/>
            </a:ext>
          </a:extLst>
        </p:cNvPr>
        <p:cNvGrpSpPr/>
        <p:nvPr/>
      </p:nvGrpSpPr>
      <p:grpSpPr>
        <a:xfrm>
          <a:off x="0" y="0"/>
          <a:ext cx="0" cy="0"/>
          <a:chOff x="0" y="0"/>
          <a:chExt cx="0" cy="0"/>
        </a:xfrm>
      </p:grpSpPr>
      <p:sp>
        <p:nvSpPr>
          <p:cNvPr id="114" name="Google Shape;114;p4:notes">
            <a:extLst>
              <a:ext uri="{FF2B5EF4-FFF2-40B4-BE49-F238E27FC236}">
                <a16:creationId xmlns:a16="http://schemas.microsoft.com/office/drawing/2014/main" id="{C3A74192-0102-B58E-14F5-DB912087308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a:extLst>
              <a:ext uri="{FF2B5EF4-FFF2-40B4-BE49-F238E27FC236}">
                <a16:creationId xmlns:a16="http://schemas.microsoft.com/office/drawing/2014/main" id="{8FAC2EE4-3674-B618-9546-A78A13311A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75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8.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endersealpublicinstitution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9903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1573455" y="2315434"/>
            <a:ext cx="3543921" cy="3644953"/>
          </a:xfrm>
          <a:custGeom>
            <a:avLst/>
            <a:gdLst/>
            <a:ahLst/>
            <a:cxnLst/>
            <a:rect l="l" t="t" r="r" b="b"/>
            <a:pathLst>
              <a:path w="6932675" h="6932675">
                <a:moveTo>
                  <a:pt x="0" y="0"/>
                </a:moveTo>
                <a:lnTo>
                  <a:pt x="6932675" y="0"/>
                </a:lnTo>
                <a:lnTo>
                  <a:pt x="6932675" y="6932675"/>
                </a:lnTo>
                <a:lnTo>
                  <a:pt x="0" y="693267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6591567" y="499673"/>
            <a:ext cx="1124042" cy="1815761"/>
          </a:xfrm>
          <a:custGeom>
            <a:avLst/>
            <a:gdLst/>
            <a:ahLst/>
            <a:cxnLst/>
            <a:rect l="l" t="t" r="r" b="b"/>
            <a:pathLst>
              <a:path w="1124042" h="1815761">
                <a:moveTo>
                  <a:pt x="0" y="0"/>
                </a:moveTo>
                <a:lnTo>
                  <a:pt x="1124042" y="0"/>
                </a:lnTo>
                <a:lnTo>
                  <a:pt x="1124042" y="1815761"/>
                </a:lnTo>
                <a:lnTo>
                  <a:pt x="0" y="181576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028698" y="2303673"/>
            <a:ext cx="9070567" cy="4029949"/>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7939"/>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13A7A"/>
                </a:solidFill>
                <a:effectLst/>
                <a:uLnTx/>
                <a:uFillTx/>
                <a:latin typeface="Poppins Bold"/>
                <a:ea typeface="Poppins Bold"/>
                <a:cs typeface="Poppins Bold"/>
                <a:sym typeface="Poppins Bold"/>
              </a:rPr>
              <a:t>Better A</a:t>
            </a:r>
            <a:r>
              <a:rPr lang="en-US" sz="6000" b="1" dirty="0" err="1">
                <a:solidFill>
                  <a:srgbClr val="213A7A"/>
                </a:solidFill>
                <a:latin typeface="Poppins Bold"/>
                <a:ea typeface="Poppins Bold"/>
                <a:cs typeface="Poppins Bold"/>
                <a:sym typeface="Poppins Bold"/>
              </a:rPr>
              <a:t>udit</a:t>
            </a:r>
            <a:r>
              <a:rPr lang="en-US" sz="6000" b="1" dirty="0">
                <a:solidFill>
                  <a:srgbClr val="213A7A"/>
                </a:solidFill>
                <a:latin typeface="Poppins Bold"/>
                <a:ea typeface="Poppins Bold"/>
                <a:cs typeface="Poppins Bold"/>
                <a:sym typeface="Poppins Bold"/>
              </a:rPr>
              <a:t> Institutions</a:t>
            </a:r>
            <a:r>
              <a:rPr kumimoji="0" lang="en-US" sz="6000" b="1" i="0" u="none" strike="noStrike" kern="1200" cap="none" spc="0" normalizeH="0" baseline="0" noProof="0" dirty="0">
                <a:ln>
                  <a:noFill/>
                </a:ln>
                <a:solidFill>
                  <a:srgbClr val="213A7A"/>
                </a:solidFill>
                <a:effectLst/>
                <a:uLnTx/>
                <a:uFillTx/>
                <a:latin typeface="Poppins Bold"/>
                <a:ea typeface="Poppins Bold"/>
                <a:cs typeface="Poppins Bold"/>
                <a:sym typeface="Poppins Bold"/>
              </a:rPr>
              <a:t> for Better Impact of </a:t>
            </a:r>
            <a:r>
              <a:rPr lang="en-US" sz="6000" b="1" dirty="0">
                <a:solidFill>
                  <a:srgbClr val="213A7A"/>
                </a:solidFill>
                <a:latin typeface="Poppins Bold"/>
                <a:ea typeface="Poppins Bold"/>
                <a:cs typeface="Poppins Bold"/>
                <a:sym typeface="Poppins Bold"/>
              </a:rPr>
              <a:t>P</a:t>
            </a:r>
            <a:r>
              <a:rPr kumimoji="0" lang="en-US" sz="6000" b="1" i="0" u="none" strike="noStrike" kern="1200" cap="none" spc="0" normalizeH="0" baseline="0" noProof="0" dirty="0" err="1">
                <a:ln>
                  <a:noFill/>
                </a:ln>
                <a:solidFill>
                  <a:srgbClr val="213A7A"/>
                </a:solidFill>
                <a:effectLst/>
                <a:uLnTx/>
                <a:uFillTx/>
                <a:latin typeface="Poppins Bold"/>
                <a:ea typeface="Poppins Bold"/>
                <a:cs typeface="Poppins Bold"/>
                <a:sym typeface="Poppins Bold"/>
              </a:rPr>
              <a:t>ublic</a:t>
            </a:r>
            <a:r>
              <a:rPr kumimoji="0" lang="en-US" sz="6000" b="1" i="0" u="none" strike="noStrike" kern="1200" cap="none" spc="0" normalizeH="0" baseline="0" noProof="0" dirty="0">
                <a:ln>
                  <a:noFill/>
                </a:ln>
                <a:solidFill>
                  <a:srgbClr val="213A7A"/>
                </a:solidFill>
                <a:effectLst/>
                <a:uLnTx/>
                <a:uFillTx/>
                <a:latin typeface="Poppins Bold"/>
                <a:ea typeface="Poppins Bold"/>
                <a:cs typeface="Poppins Bold"/>
                <a:sym typeface="Poppins Bold"/>
              </a:rPr>
              <a:t> </a:t>
            </a:r>
            <a:r>
              <a:rPr lang="en-US" sz="6000" b="1" dirty="0">
                <a:solidFill>
                  <a:srgbClr val="213A7A"/>
                </a:solidFill>
                <a:latin typeface="Poppins Bold"/>
                <a:ea typeface="Poppins Bold"/>
                <a:cs typeface="Poppins Bold"/>
                <a:sym typeface="Poppins Bold"/>
              </a:rPr>
              <a:t>S</a:t>
            </a:r>
            <a:r>
              <a:rPr kumimoji="0" lang="en-US" sz="6000" b="1" i="0" u="none" strike="noStrike" kern="1200" cap="none" spc="0" normalizeH="0" baseline="0" noProof="0" dirty="0" err="1">
                <a:ln>
                  <a:noFill/>
                </a:ln>
                <a:solidFill>
                  <a:srgbClr val="213A7A"/>
                </a:solidFill>
                <a:effectLst/>
                <a:uLnTx/>
                <a:uFillTx/>
                <a:latin typeface="Poppins Bold"/>
                <a:ea typeface="Poppins Bold"/>
                <a:cs typeface="Poppins Bold"/>
                <a:sym typeface="Poppins Bold"/>
              </a:rPr>
              <a:t>ervices</a:t>
            </a:r>
            <a:endParaRPr kumimoji="0" lang="en-US" sz="6000" b="1" i="0" u="none" strike="noStrike" kern="1200" cap="none" spc="0" normalizeH="0" baseline="0" noProof="0" dirty="0">
              <a:ln>
                <a:noFill/>
              </a:ln>
              <a:solidFill>
                <a:srgbClr val="213A7A"/>
              </a:solidFill>
              <a:effectLst/>
              <a:uLnTx/>
              <a:uFillTx/>
              <a:latin typeface="Poppins Bold"/>
              <a:ea typeface="Poppins Bold"/>
              <a:cs typeface="Poppins Bold"/>
              <a:sym typeface="Poppins Bold"/>
            </a:endParaRPr>
          </a:p>
        </p:txBody>
      </p:sp>
      <p:sp>
        <p:nvSpPr>
          <p:cNvPr id="6" name="TextBox 5">
            <a:extLst>
              <a:ext uri="{FF2B5EF4-FFF2-40B4-BE49-F238E27FC236}">
                <a16:creationId xmlns:a16="http://schemas.microsoft.com/office/drawing/2014/main" id="{7BAD5562-5FE0-B11A-96FF-9F5960A64B3E}"/>
              </a:ext>
            </a:extLst>
          </p:cNvPr>
          <p:cNvSpPr txBox="1"/>
          <p:nvPr/>
        </p:nvSpPr>
        <p:spPr>
          <a:xfrm>
            <a:off x="1028699" y="7452389"/>
            <a:ext cx="9070567" cy="1908343"/>
          </a:xfrm>
          <a:prstGeom prst="rect">
            <a:avLst/>
          </a:prstGeom>
        </p:spPr>
        <p:txBody>
          <a:bodyPr lIns="0" tIns="0" rIns="0" bIns="0" rtlCol="0" anchor="t">
            <a:spAutoFit/>
          </a:bodyPr>
          <a:lstStyle/>
          <a:p>
            <a:pPr marL="0" marR="0" lvl="0" indent="0" algn="ctr" defTabSz="914400" rtl="0" eaLnBrk="1" fontAlgn="auto" latinLnBrk="0" hangingPunct="1">
              <a:lnSpc>
                <a:spcPts val="7939"/>
              </a:lnSpc>
              <a:spcBef>
                <a:spcPts val="0"/>
              </a:spcBef>
              <a:spcAft>
                <a:spcPts val="0"/>
              </a:spcAft>
              <a:buClrTx/>
              <a:buSzTx/>
              <a:buFontTx/>
              <a:buNone/>
              <a:tabLst/>
              <a:defRPr/>
            </a:pPr>
            <a:r>
              <a:rPr lang="en-US" sz="3500" dirty="0">
                <a:solidFill>
                  <a:srgbClr val="213A7A"/>
                </a:solidFill>
                <a:latin typeface="Aptos" panose="020B0004020202020204" pitchFamily="34" charset="0"/>
                <a:cs typeface="Poppins Bold"/>
                <a:sym typeface="Poppins Bold"/>
              </a:rPr>
              <a:t>PROINTER</a:t>
            </a:r>
          </a:p>
          <a:p>
            <a:pPr marL="0" marR="0" lvl="0" indent="0" algn="ctr" defTabSz="914400" rtl="0" eaLnBrk="1" fontAlgn="auto" latinLnBrk="0" hangingPunct="1">
              <a:lnSpc>
                <a:spcPts val="7939"/>
              </a:lnSpc>
              <a:spcBef>
                <a:spcPts val="0"/>
              </a:spcBef>
              <a:spcAft>
                <a:spcPts val="0"/>
              </a:spcAft>
              <a:buClrTx/>
              <a:buSzTx/>
              <a:buFontTx/>
              <a:buNone/>
              <a:tabLst/>
              <a:defRPr/>
            </a:pPr>
            <a:r>
              <a:rPr lang="en-US" sz="3500" dirty="0">
                <a:solidFill>
                  <a:srgbClr val="213A7A"/>
                </a:solidFill>
                <a:latin typeface="Aptos" panose="020B0004020202020204" pitchFamily="34" charset="0"/>
                <a:cs typeface="Poppins Bold"/>
                <a:sym typeface="Poppins Bold"/>
              </a:rPr>
              <a:t>7th October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8217DB9-AC75-8F60-9333-86EEA1906EF8}"/>
              </a:ext>
            </a:extLst>
          </p:cNvPr>
          <p:cNvSpPr/>
          <p:nvPr/>
        </p:nvSpPr>
        <p:spPr>
          <a:xfrm>
            <a:off x="-4" y="-13007"/>
            <a:ext cx="18287996" cy="9347317"/>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oup 3"/>
          <p:cNvGrpSpPr/>
          <p:nvPr/>
        </p:nvGrpSpPr>
        <p:grpSpPr>
          <a:xfrm>
            <a:off x="0" y="7682334"/>
            <a:ext cx="18288000" cy="2605915"/>
            <a:chOff x="0" y="0"/>
            <a:chExt cx="4816593" cy="809397"/>
          </a:xfrm>
        </p:grpSpPr>
        <p:sp>
          <p:nvSpPr>
            <p:cNvPr id="4" name="Freeform 4"/>
            <p:cNvSpPr/>
            <p:nvPr/>
          </p:nvSpPr>
          <p:spPr>
            <a:xfrm>
              <a:off x="0" y="0"/>
              <a:ext cx="4816592" cy="809397"/>
            </a:xfrm>
            <a:custGeom>
              <a:avLst/>
              <a:gdLst/>
              <a:ahLst/>
              <a:cxnLst/>
              <a:rect l="l" t="t" r="r" b="b"/>
              <a:pathLst>
                <a:path w="4816592" h="809397">
                  <a:moveTo>
                    <a:pt x="0" y="0"/>
                  </a:moveTo>
                  <a:lnTo>
                    <a:pt x="4816592" y="0"/>
                  </a:lnTo>
                  <a:lnTo>
                    <a:pt x="4816592" y="809397"/>
                  </a:lnTo>
                  <a:lnTo>
                    <a:pt x="0" y="809397"/>
                  </a:lnTo>
                  <a:close/>
                </a:path>
              </a:pathLst>
            </a:custGeom>
            <a:solidFill>
              <a:srgbClr val="213A7A"/>
            </a:solidFill>
          </p:spPr>
          <p:txBody>
            <a:bodyPr/>
            <a:lstStyle/>
            <a:p>
              <a:endParaRPr lang="es-ES"/>
            </a:p>
          </p:txBody>
        </p:sp>
        <p:sp>
          <p:nvSpPr>
            <p:cNvPr id="5" name="TextBox 5"/>
            <p:cNvSpPr txBox="1"/>
            <p:nvPr/>
          </p:nvSpPr>
          <p:spPr>
            <a:xfrm>
              <a:off x="0" y="-38100"/>
              <a:ext cx="4816593" cy="84749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416122" y="8040269"/>
            <a:ext cx="6160724" cy="1752600"/>
          </a:xfrm>
          <a:prstGeom prst="rect">
            <a:avLst/>
          </a:prstGeom>
        </p:spPr>
        <p:txBody>
          <a:bodyPr lIns="0" tIns="0" rIns="0" bIns="0" rtlCol="0" anchor="t">
            <a:spAutoFit/>
          </a:bodyPr>
          <a:lstStyle/>
          <a:p>
            <a:pPr>
              <a:lnSpc>
                <a:spcPts val="6719"/>
              </a:lnSpc>
            </a:pPr>
            <a:r>
              <a:rPr lang="en-US" sz="5599" b="1" dirty="0">
                <a:solidFill>
                  <a:srgbClr val="EF7E20"/>
                </a:solidFill>
                <a:latin typeface="Poppins Bold"/>
              </a:rPr>
              <a:t>Levels of Certification</a:t>
            </a:r>
          </a:p>
        </p:txBody>
      </p:sp>
      <p:sp>
        <p:nvSpPr>
          <p:cNvPr id="12" name="Freeform 12"/>
          <p:cNvSpPr/>
          <p:nvPr/>
        </p:nvSpPr>
        <p:spPr>
          <a:xfrm>
            <a:off x="6081246" y="3944366"/>
            <a:ext cx="8414772" cy="6342634"/>
          </a:xfrm>
          <a:custGeom>
            <a:avLst/>
            <a:gdLst/>
            <a:ahLst/>
            <a:cxnLst/>
            <a:rect l="l" t="t" r="r" b="b"/>
            <a:pathLst>
              <a:path w="8414772" h="6342634">
                <a:moveTo>
                  <a:pt x="0" y="0"/>
                </a:moveTo>
                <a:lnTo>
                  <a:pt x="8414772" y="0"/>
                </a:lnTo>
                <a:lnTo>
                  <a:pt x="8414772" y="6342634"/>
                </a:lnTo>
                <a:lnTo>
                  <a:pt x="0" y="6342634"/>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endParaRPr lang="es-ES"/>
          </a:p>
        </p:txBody>
      </p:sp>
      <p:sp>
        <p:nvSpPr>
          <p:cNvPr id="13" name="Freeform 13"/>
          <p:cNvSpPr/>
          <p:nvPr/>
        </p:nvSpPr>
        <p:spPr>
          <a:xfrm>
            <a:off x="5768140" y="5191510"/>
            <a:ext cx="3375860" cy="3190109"/>
          </a:xfrm>
          <a:custGeom>
            <a:avLst/>
            <a:gdLst/>
            <a:ahLst/>
            <a:cxnLst/>
            <a:rect l="l" t="t" r="r" b="b"/>
            <a:pathLst>
              <a:path w="3375860" h="3190109">
                <a:moveTo>
                  <a:pt x="0" y="0"/>
                </a:moveTo>
                <a:lnTo>
                  <a:pt x="3375860" y="0"/>
                </a:lnTo>
                <a:lnTo>
                  <a:pt x="3375860" y="3190109"/>
                </a:lnTo>
                <a:lnTo>
                  <a:pt x="0" y="319010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
          </a:p>
        </p:txBody>
      </p:sp>
      <p:sp>
        <p:nvSpPr>
          <p:cNvPr id="14" name="Freeform 14"/>
          <p:cNvSpPr/>
          <p:nvPr/>
        </p:nvSpPr>
        <p:spPr>
          <a:xfrm>
            <a:off x="10153163" y="3285076"/>
            <a:ext cx="3364781" cy="3179639"/>
          </a:xfrm>
          <a:custGeom>
            <a:avLst/>
            <a:gdLst/>
            <a:ahLst/>
            <a:cxnLst/>
            <a:rect l="l" t="t" r="r" b="b"/>
            <a:pathLst>
              <a:path w="3364781" h="3179639">
                <a:moveTo>
                  <a:pt x="0" y="0"/>
                </a:moveTo>
                <a:lnTo>
                  <a:pt x="3364781" y="0"/>
                </a:lnTo>
                <a:lnTo>
                  <a:pt x="3364781" y="3179640"/>
                </a:lnTo>
                <a:lnTo>
                  <a:pt x="0" y="317964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
          </a:p>
        </p:txBody>
      </p:sp>
      <p:sp>
        <p:nvSpPr>
          <p:cNvPr id="15" name="Freeform 15"/>
          <p:cNvSpPr/>
          <p:nvPr/>
        </p:nvSpPr>
        <p:spPr>
          <a:xfrm>
            <a:off x="7717690" y="888924"/>
            <a:ext cx="3505763" cy="3312864"/>
          </a:xfrm>
          <a:custGeom>
            <a:avLst/>
            <a:gdLst/>
            <a:ahLst/>
            <a:cxnLst/>
            <a:rect l="l" t="t" r="r" b="b"/>
            <a:pathLst>
              <a:path w="3505763" h="3312864">
                <a:moveTo>
                  <a:pt x="0" y="0"/>
                </a:moveTo>
                <a:lnTo>
                  <a:pt x="3505763" y="0"/>
                </a:lnTo>
                <a:lnTo>
                  <a:pt x="3505763" y="3312865"/>
                </a:lnTo>
                <a:lnTo>
                  <a:pt x="0" y="3312865"/>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
          </a:p>
        </p:txBody>
      </p:sp>
      <p:sp>
        <p:nvSpPr>
          <p:cNvPr id="9" name="CuadroTexto 8">
            <a:extLst>
              <a:ext uri="{FF2B5EF4-FFF2-40B4-BE49-F238E27FC236}">
                <a16:creationId xmlns:a16="http://schemas.microsoft.com/office/drawing/2014/main" id="{72A1DF02-1C03-808F-15FD-E8DF66E6BEE0}"/>
              </a:ext>
            </a:extLst>
          </p:cNvPr>
          <p:cNvSpPr txBox="1"/>
          <p:nvPr/>
        </p:nvSpPr>
        <p:spPr>
          <a:xfrm>
            <a:off x="11352334" y="2069318"/>
            <a:ext cx="5852350" cy="1015663"/>
          </a:xfrm>
          <a:prstGeom prst="rect">
            <a:avLst/>
          </a:prstGeom>
          <a:noFill/>
        </p:spPr>
        <p:txBody>
          <a:bodyPr wrap="square" rtlCol="0">
            <a:spAutoFit/>
          </a:bodyPr>
          <a:lstStyle/>
          <a:p>
            <a:r>
              <a:rPr lang="en-AU" sz="3000" b="1">
                <a:solidFill>
                  <a:srgbClr val="002060"/>
                </a:solidFill>
                <a:latin typeface="Poppins" pitchFamily="2" charset="77"/>
                <a:cs typeface="Poppins" pitchFamily="2" charset="77"/>
              </a:rPr>
              <a:t>Silver:</a:t>
            </a:r>
            <a:r>
              <a:rPr lang="en-AU" sz="3000">
                <a:solidFill>
                  <a:srgbClr val="002060"/>
                </a:solidFill>
                <a:latin typeface="Poppins" pitchFamily="2" charset="77"/>
                <a:cs typeface="Poppins" pitchFamily="2" charset="77"/>
              </a:rPr>
              <a:t> 70% </a:t>
            </a:r>
          </a:p>
          <a:p>
            <a:r>
              <a:rPr lang="en-AU" sz="3000">
                <a:solidFill>
                  <a:srgbClr val="002060"/>
                </a:solidFill>
                <a:latin typeface="Poppins" pitchFamily="2" charset="77"/>
                <a:cs typeface="Poppins" pitchFamily="2" charset="77"/>
              </a:rPr>
              <a:t>compliance</a:t>
            </a:r>
          </a:p>
        </p:txBody>
      </p:sp>
      <p:sp>
        <p:nvSpPr>
          <p:cNvPr id="18" name="CuadroTexto 17">
            <a:extLst>
              <a:ext uri="{FF2B5EF4-FFF2-40B4-BE49-F238E27FC236}">
                <a16:creationId xmlns:a16="http://schemas.microsoft.com/office/drawing/2014/main" id="{D69BBB38-7A68-8E94-754D-FCC6AD1D48D8}"/>
              </a:ext>
            </a:extLst>
          </p:cNvPr>
          <p:cNvSpPr txBox="1"/>
          <p:nvPr/>
        </p:nvSpPr>
        <p:spPr>
          <a:xfrm>
            <a:off x="7089732" y="225425"/>
            <a:ext cx="5852350" cy="553998"/>
          </a:xfrm>
          <a:prstGeom prst="rect">
            <a:avLst/>
          </a:prstGeom>
          <a:noFill/>
        </p:spPr>
        <p:txBody>
          <a:bodyPr wrap="square" rtlCol="0">
            <a:spAutoFit/>
          </a:bodyPr>
          <a:lstStyle/>
          <a:p>
            <a:r>
              <a:rPr lang="en-AU" sz="3000" b="1" dirty="0">
                <a:solidFill>
                  <a:srgbClr val="002060"/>
                </a:solidFill>
                <a:latin typeface="Poppins" pitchFamily="2" charset="77"/>
                <a:cs typeface="Poppins" pitchFamily="2" charset="77"/>
              </a:rPr>
              <a:t>Gold: </a:t>
            </a:r>
            <a:r>
              <a:rPr lang="en-AU" sz="3000" dirty="0">
                <a:solidFill>
                  <a:srgbClr val="002060"/>
                </a:solidFill>
                <a:latin typeface="Poppins" pitchFamily="2" charset="77"/>
                <a:cs typeface="Poppins" pitchFamily="2" charset="77"/>
              </a:rPr>
              <a:t>80% compliance</a:t>
            </a:r>
          </a:p>
        </p:txBody>
      </p:sp>
      <p:sp>
        <p:nvSpPr>
          <p:cNvPr id="19" name="CuadroTexto 18">
            <a:extLst>
              <a:ext uri="{FF2B5EF4-FFF2-40B4-BE49-F238E27FC236}">
                <a16:creationId xmlns:a16="http://schemas.microsoft.com/office/drawing/2014/main" id="{D278F9D9-7348-563A-F1A3-436CBBB3A3FA}"/>
              </a:ext>
            </a:extLst>
          </p:cNvPr>
          <p:cNvSpPr txBox="1"/>
          <p:nvPr/>
        </p:nvSpPr>
        <p:spPr>
          <a:xfrm>
            <a:off x="4523550" y="3949404"/>
            <a:ext cx="5852350" cy="1015663"/>
          </a:xfrm>
          <a:prstGeom prst="rect">
            <a:avLst/>
          </a:prstGeom>
          <a:noFill/>
        </p:spPr>
        <p:txBody>
          <a:bodyPr wrap="square" rtlCol="0">
            <a:spAutoFit/>
          </a:bodyPr>
          <a:lstStyle/>
          <a:p>
            <a:r>
              <a:rPr lang="en-AU" sz="3000" b="1">
                <a:solidFill>
                  <a:srgbClr val="002060"/>
                </a:solidFill>
                <a:latin typeface="Poppins" pitchFamily="2" charset="77"/>
                <a:cs typeface="Poppins" pitchFamily="2" charset="77"/>
              </a:rPr>
              <a:t>Bronze:</a:t>
            </a:r>
            <a:r>
              <a:rPr lang="en-AU" sz="3000">
                <a:solidFill>
                  <a:srgbClr val="002060"/>
                </a:solidFill>
                <a:latin typeface="Poppins" pitchFamily="2" charset="77"/>
                <a:cs typeface="Poppins" pitchFamily="2" charset="77"/>
              </a:rPr>
              <a:t> 60% </a:t>
            </a:r>
          </a:p>
          <a:p>
            <a:r>
              <a:rPr lang="en-AU" sz="3000">
                <a:solidFill>
                  <a:srgbClr val="002060"/>
                </a:solidFill>
                <a:latin typeface="Poppins" pitchFamily="2" charset="77"/>
                <a:cs typeface="Poppins" pitchFamily="2" charset="77"/>
              </a:rPr>
              <a:t>compliance</a:t>
            </a:r>
          </a:p>
        </p:txBody>
      </p:sp>
      <p:pic>
        <p:nvPicPr>
          <p:cNvPr id="11" name="Picture 10" descr="A picture containing drawing, clock&#10;&#10;Description automatically generated">
            <a:extLst>
              <a:ext uri="{FF2B5EF4-FFF2-40B4-BE49-F238E27FC236}">
                <a16:creationId xmlns:a16="http://schemas.microsoft.com/office/drawing/2014/main" id="{020291D6-1FF3-E939-11B4-DC40DAE4F1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0177"/>
            <a:ext cx="6158343" cy="11016003"/>
            <a:chOff x="0" y="0"/>
            <a:chExt cx="1459755" cy="2611201"/>
          </a:xfrm>
        </p:grpSpPr>
        <p:sp>
          <p:nvSpPr>
            <p:cNvPr id="3" name="Freeform 3"/>
            <p:cNvSpPr/>
            <p:nvPr/>
          </p:nvSpPr>
          <p:spPr>
            <a:xfrm>
              <a:off x="0" y="0"/>
              <a:ext cx="1459755" cy="2611201"/>
            </a:xfrm>
            <a:custGeom>
              <a:avLst/>
              <a:gdLst/>
              <a:ahLst/>
              <a:cxnLst/>
              <a:rect l="l" t="t" r="r" b="b"/>
              <a:pathLst>
                <a:path w="1459755" h="2611201">
                  <a:moveTo>
                    <a:pt x="0" y="0"/>
                  </a:moveTo>
                  <a:lnTo>
                    <a:pt x="1459755" y="0"/>
                  </a:lnTo>
                  <a:lnTo>
                    <a:pt x="1459755" y="2611201"/>
                  </a:lnTo>
                  <a:lnTo>
                    <a:pt x="0" y="2611201"/>
                  </a:lnTo>
                  <a:close/>
                </a:path>
              </a:pathLst>
            </a:custGeom>
            <a:solidFill>
              <a:srgbClr val="213A7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1459755" cy="26493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597856" y="854319"/>
            <a:ext cx="6911868" cy="859210"/>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rgbClr val="FFFFFF"/>
                </a:solidFill>
                <a:effectLst/>
                <a:uLnTx/>
                <a:uFillTx/>
                <a:latin typeface="Poppins Bold"/>
                <a:ea typeface="+mn-ea"/>
                <a:cs typeface="+mn-cs"/>
              </a:rPr>
              <a:t>UNDP Services</a:t>
            </a:r>
          </a:p>
        </p:txBody>
      </p:sp>
      <p:sp>
        <p:nvSpPr>
          <p:cNvPr id="6" name="TextBox 6"/>
          <p:cNvSpPr txBox="1"/>
          <p:nvPr/>
        </p:nvSpPr>
        <p:spPr>
          <a:xfrm>
            <a:off x="3302345" y="2446486"/>
            <a:ext cx="2704507" cy="656718"/>
          </a:xfrm>
          <a:prstGeom prst="rect">
            <a:avLst/>
          </a:prstGeom>
        </p:spPr>
        <p:txBody>
          <a:bodyPr lIns="0" tIns="0" rIns="0" bIns="0" rtlCol="0" anchor="t">
            <a:spAutoFit/>
          </a:bodyPr>
          <a:lstStyle/>
          <a:p>
            <a:pPr marL="0" marR="0" lvl="0" indent="0" algn="r" defTabSz="914400" rtl="0" eaLnBrk="1" fontAlgn="auto" latinLnBrk="0" hangingPunct="1">
              <a:lnSpc>
                <a:spcPts val="5356"/>
              </a:lnSpc>
              <a:spcBef>
                <a:spcPts val="0"/>
              </a:spcBef>
              <a:spcAft>
                <a:spcPts val="0"/>
              </a:spcAft>
              <a:buClrTx/>
              <a:buSzTx/>
              <a:buFontTx/>
              <a:buNone/>
              <a:tabLst/>
              <a:defRPr/>
            </a:pPr>
            <a:r>
              <a:rPr kumimoji="0" lang="en-US" sz="3825" b="1" i="0" u="none" strike="noStrike" kern="1200" cap="none" spc="0" normalizeH="0" baseline="0" noProof="0" dirty="0">
                <a:ln>
                  <a:noFill/>
                </a:ln>
                <a:solidFill>
                  <a:srgbClr val="EF7E20"/>
                </a:solidFill>
                <a:effectLst/>
                <a:uLnTx/>
                <a:uFillTx/>
                <a:latin typeface="Poppins Bold"/>
                <a:ea typeface="+mn-ea"/>
                <a:cs typeface="+mn-cs"/>
              </a:rPr>
              <a:t>1. Engage</a:t>
            </a:r>
          </a:p>
        </p:txBody>
      </p:sp>
      <p:sp>
        <p:nvSpPr>
          <p:cNvPr id="7" name="TextBox 7"/>
          <p:cNvSpPr txBox="1"/>
          <p:nvPr/>
        </p:nvSpPr>
        <p:spPr>
          <a:xfrm>
            <a:off x="1496095" y="3919842"/>
            <a:ext cx="4510756" cy="656718"/>
          </a:xfrm>
          <a:prstGeom prst="rect">
            <a:avLst/>
          </a:prstGeom>
        </p:spPr>
        <p:txBody>
          <a:bodyPr lIns="0" tIns="0" rIns="0" bIns="0" rtlCol="0" anchor="t">
            <a:spAutoFit/>
          </a:bodyPr>
          <a:lstStyle/>
          <a:p>
            <a:pPr marL="0" marR="0" lvl="0" indent="0" algn="r" defTabSz="914400" rtl="0" eaLnBrk="1" fontAlgn="auto" latinLnBrk="0" hangingPunct="1">
              <a:lnSpc>
                <a:spcPts val="5356"/>
              </a:lnSpc>
              <a:spcBef>
                <a:spcPts val="0"/>
              </a:spcBef>
              <a:spcAft>
                <a:spcPts val="0"/>
              </a:spcAft>
              <a:buClrTx/>
              <a:buSzTx/>
              <a:buFontTx/>
              <a:buNone/>
              <a:tabLst/>
              <a:defRPr/>
            </a:pPr>
            <a:r>
              <a:rPr kumimoji="0" lang="en-US" sz="3825" b="1" i="0" u="none" strike="noStrike" kern="1200" cap="none" spc="0" normalizeH="0" baseline="0" noProof="0" dirty="0">
                <a:ln>
                  <a:noFill/>
                </a:ln>
                <a:solidFill>
                  <a:srgbClr val="EF7E20"/>
                </a:solidFill>
                <a:effectLst/>
                <a:uLnTx/>
                <a:uFillTx/>
                <a:latin typeface="Poppins Bold"/>
                <a:ea typeface="+mn-ea"/>
                <a:cs typeface="+mn-cs"/>
              </a:rPr>
              <a:t>2. Set the Baseline </a:t>
            </a:r>
          </a:p>
        </p:txBody>
      </p:sp>
      <p:sp>
        <p:nvSpPr>
          <p:cNvPr id="8" name="TextBox 8"/>
          <p:cNvSpPr txBox="1"/>
          <p:nvPr/>
        </p:nvSpPr>
        <p:spPr>
          <a:xfrm>
            <a:off x="2042079" y="8070644"/>
            <a:ext cx="3964772" cy="656718"/>
          </a:xfrm>
          <a:prstGeom prst="rect">
            <a:avLst/>
          </a:prstGeom>
        </p:spPr>
        <p:txBody>
          <a:bodyPr lIns="0" tIns="0" rIns="0" bIns="0" rtlCol="0" anchor="t">
            <a:spAutoFit/>
          </a:bodyPr>
          <a:lstStyle/>
          <a:p>
            <a:pPr marL="0" marR="0" lvl="0" indent="0" algn="r" defTabSz="914400" rtl="0" eaLnBrk="1" fontAlgn="auto" latinLnBrk="0" hangingPunct="1">
              <a:lnSpc>
                <a:spcPts val="5356"/>
              </a:lnSpc>
              <a:spcBef>
                <a:spcPts val="0"/>
              </a:spcBef>
              <a:spcAft>
                <a:spcPts val="0"/>
              </a:spcAft>
              <a:buClrTx/>
              <a:buSzTx/>
              <a:buFontTx/>
              <a:buNone/>
              <a:tabLst/>
              <a:defRPr/>
            </a:pPr>
            <a:r>
              <a:rPr kumimoji="0" lang="en-US" sz="3825" b="1" i="0" u="none" strike="noStrike" kern="1200" cap="none" spc="0" normalizeH="0" baseline="0" noProof="0" dirty="0">
                <a:ln>
                  <a:noFill/>
                </a:ln>
                <a:solidFill>
                  <a:srgbClr val="EF7E20"/>
                </a:solidFill>
                <a:effectLst/>
                <a:uLnTx/>
                <a:uFillTx/>
                <a:latin typeface="Poppins Bold"/>
                <a:ea typeface="+mn-ea"/>
                <a:cs typeface="+mn-cs"/>
              </a:rPr>
              <a:t>5. Certification</a:t>
            </a:r>
          </a:p>
        </p:txBody>
      </p:sp>
      <p:sp>
        <p:nvSpPr>
          <p:cNvPr id="9" name="TextBox 9"/>
          <p:cNvSpPr txBox="1"/>
          <p:nvPr/>
        </p:nvSpPr>
        <p:spPr>
          <a:xfrm>
            <a:off x="-30409" y="6837128"/>
            <a:ext cx="6037260" cy="656718"/>
          </a:xfrm>
          <a:prstGeom prst="rect">
            <a:avLst/>
          </a:prstGeom>
        </p:spPr>
        <p:txBody>
          <a:bodyPr lIns="0" tIns="0" rIns="0" bIns="0" rtlCol="0" anchor="t">
            <a:spAutoFit/>
          </a:bodyPr>
          <a:lstStyle/>
          <a:p>
            <a:pPr marL="0" marR="0" lvl="0" indent="0" algn="r" defTabSz="914400" rtl="0" eaLnBrk="1" fontAlgn="auto" latinLnBrk="0" hangingPunct="1">
              <a:lnSpc>
                <a:spcPts val="5356"/>
              </a:lnSpc>
              <a:spcBef>
                <a:spcPts val="0"/>
              </a:spcBef>
              <a:spcAft>
                <a:spcPts val="0"/>
              </a:spcAft>
              <a:buClrTx/>
              <a:buSzTx/>
              <a:buFontTx/>
              <a:buNone/>
              <a:tabLst/>
              <a:defRPr/>
            </a:pPr>
            <a:r>
              <a:rPr kumimoji="0" lang="en-US" sz="3825" b="1" i="0" u="none" strike="noStrike" kern="1200" cap="none" spc="0" normalizeH="0" baseline="0" noProof="0" dirty="0">
                <a:ln>
                  <a:noFill/>
                </a:ln>
                <a:solidFill>
                  <a:srgbClr val="EF7E20"/>
                </a:solidFill>
                <a:effectLst/>
                <a:uLnTx/>
                <a:uFillTx/>
                <a:latin typeface="Poppins Bold"/>
                <a:ea typeface="+mn-ea"/>
                <a:cs typeface="+mn-cs"/>
              </a:rPr>
              <a:t>4. External Assessment</a:t>
            </a:r>
          </a:p>
        </p:txBody>
      </p:sp>
      <p:sp>
        <p:nvSpPr>
          <p:cNvPr id="10" name="TextBox 10"/>
          <p:cNvSpPr txBox="1"/>
          <p:nvPr/>
        </p:nvSpPr>
        <p:spPr>
          <a:xfrm>
            <a:off x="597856" y="5423730"/>
            <a:ext cx="5409870" cy="656718"/>
          </a:xfrm>
          <a:prstGeom prst="rect">
            <a:avLst/>
          </a:prstGeom>
        </p:spPr>
        <p:txBody>
          <a:bodyPr lIns="0" tIns="0" rIns="0" bIns="0" rtlCol="0" anchor="t">
            <a:spAutoFit/>
          </a:bodyPr>
          <a:lstStyle/>
          <a:p>
            <a:pPr marL="0" marR="0" lvl="0" indent="0" algn="r" defTabSz="914400" rtl="0" eaLnBrk="1" fontAlgn="auto" latinLnBrk="0" hangingPunct="1">
              <a:lnSpc>
                <a:spcPts val="5356"/>
              </a:lnSpc>
              <a:spcBef>
                <a:spcPts val="0"/>
              </a:spcBef>
              <a:spcAft>
                <a:spcPts val="0"/>
              </a:spcAft>
              <a:buClrTx/>
              <a:buSzTx/>
              <a:buFontTx/>
              <a:buNone/>
              <a:tabLst/>
              <a:defRPr/>
            </a:pPr>
            <a:r>
              <a:rPr kumimoji="0" lang="en-US" sz="3825" b="1" i="0" u="none" strike="noStrike" kern="1200" cap="none" spc="0" normalizeH="0" baseline="0" noProof="0" dirty="0">
                <a:ln>
                  <a:noFill/>
                </a:ln>
                <a:solidFill>
                  <a:srgbClr val="EF7E20"/>
                </a:solidFill>
                <a:effectLst/>
                <a:uLnTx/>
                <a:uFillTx/>
                <a:latin typeface="Poppins Bold"/>
                <a:ea typeface="+mn-ea"/>
                <a:cs typeface="+mn-cs"/>
              </a:rPr>
              <a:t>3. Learn &amp; Improve</a:t>
            </a:r>
          </a:p>
        </p:txBody>
      </p:sp>
      <p:sp>
        <p:nvSpPr>
          <p:cNvPr id="11" name="TextBox 11"/>
          <p:cNvSpPr txBox="1"/>
          <p:nvPr/>
        </p:nvSpPr>
        <p:spPr>
          <a:xfrm>
            <a:off x="6372900" y="2499709"/>
            <a:ext cx="11153099" cy="764248"/>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13A7A"/>
                </a:solidFill>
                <a:effectLst/>
                <a:uLnTx/>
                <a:uFillTx/>
                <a:latin typeface="Poppins Bold"/>
              </a:rPr>
              <a:t>Help to set</a:t>
            </a:r>
            <a:r>
              <a:rPr kumimoji="0" lang="en-US" sz="3200" b="0" i="0" u="none" strike="noStrike" kern="1200" cap="none" spc="0" normalizeH="0" noProof="0" dirty="0">
                <a:ln>
                  <a:noFill/>
                </a:ln>
                <a:solidFill>
                  <a:srgbClr val="213A7A"/>
                </a:solidFill>
                <a:effectLst/>
                <a:uLnTx/>
                <a:uFillTx/>
                <a:latin typeface="Poppins Bold"/>
              </a:rPr>
              <a:t> a</a:t>
            </a:r>
            <a:r>
              <a:rPr kumimoji="0" lang="en-US" sz="3200" b="0" i="0" u="none" strike="noStrike" kern="1200" cap="none" spc="0" normalizeH="0" baseline="0" noProof="0" dirty="0">
                <a:ln>
                  <a:noFill/>
                </a:ln>
                <a:solidFill>
                  <a:srgbClr val="213A7A"/>
                </a:solidFill>
                <a:effectLst/>
                <a:uLnTx/>
                <a:uFillTx/>
                <a:latin typeface="Poppins Bold"/>
              </a:rPr>
              <a:t> Gender Steering Committee</a:t>
            </a:r>
            <a:r>
              <a:rPr lang="en-US" sz="3200" dirty="0">
                <a:solidFill>
                  <a:srgbClr val="213A7A"/>
                </a:solidFill>
                <a:latin typeface="Poppins Bold"/>
              </a:rPr>
              <a:t>, access to the online platform, and ensure local</a:t>
            </a:r>
            <a:r>
              <a:rPr kumimoji="0" lang="en-US" sz="3200" b="0" i="0" u="none" strike="noStrike" kern="1200" cap="none" spc="0" normalizeH="0" baseline="0" noProof="0" dirty="0">
                <a:ln>
                  <a:noFill/>
                </a:ln>
                <a:solidFill>
                  <a:srgbClr val="213A7A"/>
                </a:solidFill>
                <a:effectLst/>
                <a:uLnTx/>
                <a:uFillTx/>
                <a:latin typeface="Poppins Bold"/>
              </a:rPr>
              <a:t> </a:t>
            </a:r>
            <a:r>
              <a:rPr kumimoji="0" lang="en-US" sz="3200" b="1" i="0" u="none" strike="noStrike" kern="1200" cap="none" spc="0" normalizeH="0" baseline="0" noProof="0" dirty="0">
                <a:ln>
                  <a:noFill/>
                </a:ln>
                <a:solidFill>
                  <a:srgbClr val="213A7A"/>
                </a:solidFill>
                <a:effectLst/>
                <a:uLnTx/>
                <a:uFillTx/>
                <a:latin typeface="Poppins Bold"/>
              </a:rPr>
              <a:t>gender advisory </a:t>
            </a:r>
            <a:r>
              <a:rPr kumimoji="0" lang="en-US" sz="3200" b="0" i="0" u="none" strike="noStrike" kern="1200" cap="none" spc="0" normalizeH="0" baseline="0" noProof="0" dirty="0">
                <a:ln>
                  <a:noFill/>
                </a:ln>
                <a:solidFill>
                  <a:srgbClr val="213A7A"/>
                </a:solidFill>
                <a:effectLst/>
                <a:uLnTx/>
                <a:uFillTx/>
                <a:latin typeface="Poppins Bold"/>
              </a:rPr>
              <a:t>support.</a:t>
            </a:r>
          </a:p>
        </p:txBody>
      </p:sp>
      <p:sp>
        <p:nvSpPr>
          <p:cNvPr id="12" name="TextBox 12"/>
          <p:cNvSpPr txBox="1"/>
          <p:nvPr/>
        </p:nvSpPr>
        <p:spPr>
          <a:xfrm>
            <a:off x="6372900" y="3949529"/>
            <a:ext cx="10924499" cy="759182"/>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13A7A"/>
                </a:solidFill>
                <a:effectLst/>
                <a:uLnTx/>
                <a:uFillTx/>
                <a:latin typeface="Poppins Bold"/>
                <a:ea typeface="+mn-ea"/>
                <a:cs typeface="+mn-cs"/>
              </a:rPr>
              <a:t>Support </a:t>
            </a:r>
            <a:r>
              <a:rPr kumimoji="0" lang="en-US" sz="3200" b="1" i="0" u="none" strike="noStrike" kern="1200" cap="none" spc="0" normalizeH="0" baseline="0" noProof="0" dirty="0">
                <a:ln>
                  <a:noFill/>
                </a:ln>
                <a:solidFill>
                  <a:srgbClr val="213A7A"/>
                </a:solidFill>
                <a:effectLst/>
                <a:uLnTx/>
                <a:uFillTx/>
                <a:latin typeface="Poppins Bold"/>
                <a:ea typeface="+mn-ea"/>
                <a:cs typeface="+mn-cs"/>
              </a:rPr>
              <a:t>a baseline self-assessment, </a:t>
            </a:r>
            <a:r>
              <a:rPr kumimoji="0" lang="en-US" sz="3200" b="0" i="0" u="none" strike="noStrike" kern="1200" cap="none" spc="0" normalizeH="0" baseline="0" noProof="0" dirty="0">
                <a:ln>
                  <a:noFill/>
                </a:ln>
                <a:solidFill>
                  <a:srgbClr val="213A7A"/>
                </a:solidFill>
                <a:effectLst/>
                <a:uLnTx/>
                <a:uFillTx/>
                <a:latin typeface="Poppins Bold"/>
                <a:ea typeface="+mn-ea"/>
                <a:cs typeface="+mn-cs"/>
              </a:rPr>
              <a:t>capacity building and provide</a:t>
            </a:r>
            <a:r>
              <a:rPr kumimoji="0" lang="en-US" sz="3200" b="0" i="0" u="none" strike="noStrike" kern="1200" cap="none" spc="0" normalizeH="0" noProof="0" dirty="0">
                <a:ln>
                  <a:noFill/>
                </a:ln>
                <a:solidFill>
                  <a:srgbClr val="213A7A"/>
                </a:solidFill>
                <a:effectLst/>
                <a:uLnTx/>
                <a:uFillTx/>
                <a:latin typeface="Poppins Bold"/>
                <a:ea typeface="+mn-ea"/>
                <a:cs typeface="+mn-cs"/>
              </a:rPr>
              <a:t> tools and knowledge.</a:t>
            </a:r>
            <a:r>
              <a:rPr kumimoji="0" lang="en-US" sz="3200" b="0" i="0" u="none" strike="noStrike" kern="1200" cap="none" spc="0" normalizeH="0" baseline="0" noProof="0" dirty="0">
                <a:ln>
                  <a:noFill/>
                </a:ln>
                <a:solidFill>
                  <a:srgbClr val="213A7A"/>
                </a:solidFill>
                <a:effectLst/>
                <a:uLnTx/>
                <a:uFillTx/>
                <a:latin typeface="Poppins Bold"/>
                <a:ea typeface="+mn-ea"/>
                <a:cs typeface="+mn-cs"/>
              </a:rPr>
              <a:t> </a:t>
            </a:r>
          </a:p>
        </p:txBody>
      </p:sp>
      <p:sp>
        <p:nvSpPr>
          <p:cNvPr id="13" name="TextBox 13"/>
          <p:cNvSpPr txBox="1"/>
          <p:nvPr/>
        </p:nvSpPr>
        <p:spPr>
          <a:xfrm>
            <a:off x="6415025" y="5033836"/>
            <a:ext cx="11275119" cy="1509580"/>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13A7A"/>
                </a:solidFill>
                <a:effectLst/>
                <a:uLnTx/>
                <a:uFillTx/>
                <a:latin typeface="Poppins Bold"/>
              </a:rPr>
              <a:t>Help to design and implement  </a:t>
            </a:r>
            <a:r>
              <a:rPr kumimoji="0" lang="en-US" sz="3200" b="1" i="0" u="none" strike="noStrike" kern="1200" cap="none" spc="0" normalizeH="0" baseline="0" noProof="0" dirty="0">
                <a:ln>
                  <a:noFill/>
                </a:ln>
                <a:solidFill>
                  <a:srgbClr val="213A7A"/>
                </a:solidFill>
                <a:effectLst/>
                <a:uLnTx/>
                <a:uFillTx/>
                <a:latin typeface="Poppins Bold"/>
              </a:rPr>
              <a:t>action plan</a:t>
            </a:r>
            <a:r>
              <a:rPr kumimoji="0" lang="en-US" sz="3200" b="1" i="0" u="none" strike="noStrike" kern="1200" cap="none" spc="0" normalizeH="0" noProof="0" dirty="0">
                <a:ln>
                  <a:noFill/>
                </a:ln>
                <a:solidFill>
                  <a:srgbClr val="213A7A"/>
                </a:solidFill>
                <a:effectLst/>
                <a:uLnTx/>
                <a:uFillTx/>
                <a:latin typeface="Poppins Bold"/>
              </a:rPr>
              <a:t> for improvement</a:t>
            </a:r>
            <a:r>
              <a:rPr kumimoji="0" lang="en-US" sz="3200" b="0" i="0" u="none" strike="noStrike" kern="1200" cap="none" spc="0" normalizeH="0" baseline="0" noProof="0" dirty="0">
                <a:ln>
                  <a:noFill/>
                </a:ln>
                <a:solidFill>
                  <a:srgbClr val="213A7A"/>
                </a:solidFill>
                <a:effectLst/>
                <a:uLnTx/>
                <a:uFillTx/>
                <a:latin typeface="Poppins Bold"/>
              </a:rPr>
              <a:t>, sector specific </a:t>
            </a:r>
            <a:r>
              <a:rPr kumimoji="0" lang="en-US" sz="3200" b="1" i="0" u="none" strike="noStrike" kern="1200" cap="none" spc="0" normalizeH="0" baseline="0" noProof="0" dirty="0">
                <a:ln>
                  <a:noFill/>
                </a:ln>
                <a:solidFill>
                  <a:srgbClr val="213A7A"/>
                </a:solidFill>
                <a:effectLst/>
                <a:uLnTx/>
                <a:uFillTx/>
                <a:latin typeface="Poppins Bold"/>
              </a:rPr>
              <a:t>capacity building</a:t>
            </a:r>
            <a:r>
              <a:rPr lang="en-US" sz="3200" dirty="0">
                <a:solidFill>
                  <a:srgbClr val="213A7A"/>
                </a:solidFill>
                <a:latin typeface="Poppins Bold"/>
              </a:rPr>
              <a:t> and</a:t>
            </a:r>
            <a:r>
              <a:rPr kumimoji="0" lang="en-US" sz="3200" b="0" i="0" u="none" strike="noStrike" kern="1200" cap="none" spc="0" normalizeH="0" baseline="0" noProof="0" dirty="0">
                <a:ln>
                  <a:noFill/>
                </a:ln>
                <a:solidFill>
                  <a:srgbClr val="213A7A"/>
                </a:solidFill>
                <a:effectLst/>
                <a:uLnTx/>
                <a:uFillTx/>
                <a:latin typeface="Poppins Bold"/>
              </a:rPr>
              <a:t> </a:t>
            </a:r>
            <a:r>
              <a:rPr kumimoji="0" lang="en-US" sz="3200" b="1" i="0" u="none" strike="noStrike" kern="1200" cap="none" spc="0" normalizeH="0" baseline="0" noProof="0" dirty="0">
                <a:ln>
                  <a:noFill/>
                </a:ln>
                <a:solidFill>
                  <a:srgbClr val="213A7A"/>
                </a:solidFill>
                <a:effectLst/>
                <a:uLnTx/>
                <a:uFillTx/>
                <a:latin typeface="Poppins Bold"/>
              </a:rPr>
              <a:t>advisory</a:t>
            </a:r>
            <a:r>
              <a:rPr kumimoji="0" lang="en-US" sz="3200" b="0" i="0" u="none" strike="noStrike" kern="1200" cap="none" spc="0" normalizeH="0" baseline="0" noProof="0" dirty="0">
                <a:ln>
                  <a:noFill/>
                </a:ln>
                <a:solidFill>
                  <a:srgbClr val="213A7A"/>
                </a:solidFill>
                <a:effectLst/>
                <a:uLnTx/>
                <a:uFillTx/>
                <a:latin typeface="Poppins Bold"/>
              </a:rPr>
              <a:t> </a:t>
            </a:r>
            <a:r>
              <a:rPr kumimoji="0" lang="en-US" sz="3200" b="1" i="0" u="none" strike="noStrike" kern="1200" cap="none" spc="0" normalizeH="0" baseline="0" noProof="0" dirty="0">
                <a:ln>
                  <a:noFill/>
                </a:ln>
                <a:solidFill>
                  <a:srgbClr val="213A7A"/>
                </a:solidFill>
                <a:effectLst/>
                <a:uLnTx/>
                <a:uFillTx/>
                <a:latin typeface="Poppins Bold"/>
              </a:rPr>
              <a:t>support</a:t>
            </a:r>
            <a:r>
              <a:rPr kumimoji="0" lang="en-US" sz="3200" b="0" i="0" u="none" strike="noStrike" kern="1200" cap="none" spc="0" normalizeH="0" baseline="0" noProof="0" dirty="0">
                <a:ln>
                  <a:noFill/>
                </a:ln>
                <a:solidFill>
                  <a:srgbClr val="213A7A"/>
                </a:solidFill>
                <a:effectLst/>
                <a:uLnTx/>
                <a:uFillTx/>
                <a:latin typeface="Poppins Bold"/>
              </a:rPr>
              <a:t>, and engagement in a </a:t>
            </a:r>
            <a:r>
              <a:rPr kumimoji="0" lang="en-US" sz="3200" b="1" i="0" u="none" strike="noStrike" kern="1200" cap="none" spc="0" normalizeH="0" baseline="0" noProof="0" dirty="0">
                <a:ln>
                  <a:noFill/>
                </a:ln>
                <a:solidFill>
                  <a:srgbClr val="213A7A"/>
                </a:solidFill>
                <a:effectLst/>
                <a:uLnTx/>
                <a:uFillTx/>
                <a:latin typeface="Poppins Bold"/>
              </a:rPr>
              <a:t>Community of Practice</a:t>
            </a:r>
          </a:p>
        </p:txBody>
      </p:sp>
      <p:sp>
        <p:nvSpPr>
          <p:cNvPr id="14" name="TextBox 14"/>
          <p:cNvSpPr txBox="1"/>
          <p:nvPr/>
        </p:nvSpPr>
        <p:spPr>
          <a:xfrm>
            <a:off x="6428560" y="6907863"/>
            <a:ext cx="11097439" cy="759182"/>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13A7A"/>
                </a:solidFill>
                <a:effectLst/>
                <a:uLnTx/>
                <a:uFillTx/>
                <a:latin typeface="Poppins Bold"/>
                <a:ea typeface="+mn-ea"/>
                <a:cs typeface="+mn-cs"/>
              </a:rPr>
              <a:t>Deploy an independent, high quality </a:t>
            </a:r>
            <a:r>
              <a:rPr kumimoji="0" lang="en-US" sz="3200" b="1" i="0" u="none" strike="noStrike" kern="1200" cap="none" spc="0" normalizeH="0" baseline="0" noProof="0" dirty="0">
                <a:ln>
                  <a:noFill/>
                </a:ln>
                <a:solidFill>
                  <a:srgbClr val="213A7A"/>
                </a:solidFill>
                <a:effectLst/>
                <a:uLnTx/>
                <a:uFillTx/>
                <a:latin typeface="Poppins Bold"/>
                <a:ea typeface="+mn-ea"/>
                <a:cs typeface="+mn-cs"/>
              </a:rPr>
              <a:t>external evaluation </a:t>
            </a:r>
            <a:r>
              <a:rPr kumimoji="0" lang="en-US" sz="3200" b="0" i="0" u="none" strike="noStrike" kern="1200" cap="none" spc="0" normalizeH="0" baseline="0" noProof="0" dirty="0">
                <a:ln>
                  <a:noFill/>
                </a:ln>
                <a:solidFill>
                  <a:srgbClr val="213A7A"/>
                </a:solidFill>
                <a:effectLst/>
                <a:uLnTx/>
                <a:uFillTx/>
                <a:latin typeface="Poppins Bold"/>
                <a:ea typeface="+mn-ea"/>
                <a:cs typeface="+mn-cs"/>
              </a:rPr>
              <a:t>with recommendations for further improvement</a:t>
            </a:r>
          </a:p>
        </p:txBody>
      </p:sp>
      <p:sp>
        <p:nvSpPr>
          <p:cNvPr id="15" name="TextBox 15"/>
          <p:cNvSpPr txBox="1"/>
          <p:nvPr/>
        </p:nvSpPr>
        <p:spPr>
          <a:xfrm>
            <a:off x="6428559" y="8273762"/>
            <a:ext cx="9401053" cy="392352"/>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13A7A"/>
                </a:solidFill>
                <a:effectLst/>
                <a:uLnTx/>
                <a:uFillTx/>
                <a:latin typeface="Poppins Bold"/>
                <a:ea typeface="+mn-ea"/>
                <a:cs typeface="+mn-cs"/>
              </a:rPr>
              <a:t>A globally recognized </a:t>
            </a:r>
            <a:r>
              <a:rPr kumimoji="0" lang="en-US" sz="3200" b="1" i="0" u="none" strike="noStrike" kern="1200" cap="none" spc="0" normalizeH="0" baseline="0" noProof="0" dirty="0">
                <a:ln>
                  <a:noFill/>
                </a:ln>
                <a:solidFill>
                  <a:srgbClr val="213A7A"/>
                </a:solidFill>
                <a:effectLst/>
                <a:uLnTx/>
                <a:uFillTx/>
                <a:latin typeface="Poppins Bold"/>
                <a:ea typeface="+mn-ea"/>
                <a:cs typeface="+mn-cs"/>
              </a:rPr>
              <a:t>certification</a:t>
            </a:r>
            <a:r>
              <a:rPr kumimoji="0" lang="en-US" sz="3200" b="0" i="0" u="none" strike="noStrike" kern="1200" cap="none" spc="0" normalizeH="0" baseline="0" noProof="0" dirty="0">
                <a:ln>
                  <a:noFill/>
                </a:ln>
                <a:solidFill>
                  <a:srgbClr val="213A7A"/>
                </a:solidFill>
                <a:effectLst/>
                <a:uLnTx/>
                <a:uFillTx/>
                <a:latin typeface="Poppins Bold"/>
                <a:ea typeface="+mn-ea"/>
                <a:cs typeface="+mn-cs"/>
              </a:rPr>
              <a:t> valid for </a:t>
            </a:r>
            <a:r>
              <a:rPr kumimoji="0" lang="en-US" sz="3200" b="1" i="0" u="none" strike="noStrike" kern="1200" cap="none" spc="0" normalizeH="0" baseline="0" noProof="0" dirty="0">
                <a:ln>
                  <a:noFill/>
                </a:ln>
                <a:solidFill>
                  <a:srgbClr val="213A7A"/>
                </a:solidFill>
                <a:effectLst/>
                <a:uLnTx/>
                <a:uFillTx/>
                <a:latin typeface="Poppins Bold"/>
                <a:ea typeface="+mn-ea"/>
                <a:cs typeface="+mn-cs"/>
              </a:rPr>
              <a:t>3 years</a:t>
            </a:r>
          </a:p>
        </p:txBody>
      </p:sp>
      <p:pic>
        <p:nvPicPr>
          <p:cNvPr id="16" name="Picture 10" descr="A picture containing drawing, clock&#10;&#10;Description automatically generated">
            <a:extLst>
              <a:ext uri="{FF2B5EF4-FFF2-40B4-BE49-F238E27FC236}">
                <a16:creationId xmlns:a16="http://schemas.microsoft.com/office/drawing/2014/main" id="{6CB882DA-553C-2F0C-5B6D-5933BA4C5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A7A"/>
        </a:solidFill>
        <a:effectLst/>
      </p:bgPr>
    </p:bg>
    <p:spTree>
      <p:nvGrpSpPr>
        <p:cNvPr id="1" name=""/>
        <p:cNvGrpSpPr/>
        <p:nvPr/>
      </p:nvGrpSpPr>
      <p:grpSpPr>
        <a:xfrm>
          <a:off x="0" y="0"/>
          <a:ext cx="0" cy="0"/>
          <a:chOff x="0" y="0"/>
          <a:chExt cx="0" cy="0"/>
        </a:xfrm>
      </p:grpSpPr>
      <p:sp>
        <p:nvSpPr>
          <p:cNvPr id="3" name="AutoShape 3"/>
          <p:cNvSpPr/>
          <p:nvPr/>
        </p:nvSpPr>
        <p:spPr>
          <a:xfrm>
            <a:off x="1028700" y="601417"/>
            <a:ext cx="16230600" cy="0"/>
          </a:xfrm>
          <a:prstGeom prst="line">
            <a:avLst/>
          </a:prstGeom>
          <a:ln w="19050" cap="flat">
            <a:solidFill>
              <a:srgbClr val="213A7A"/>
            </a:solidFill>
            <a:prstDash val="solid"/>
            <a:headEnd type="none" w="sm" len="sm"/>
            <a:tailEnd type="none" w="sm" len="sm"/>
          </a:ln>
        </p:spPr>
        <p:txBody>
          <a:bodyPr/>
          <a:lstStyle/>
          <a:p>
            <a:endParaRPr lang="es-ES"/>
          </a:p>
        </p:txBody>
      </p:sp>
      <p:pic>
        <p:nvPicPr>
          <p:cNvPr id="9" name="Picture 8" descr="A picture containing drawing, clock&#10;&#10;Description automatically generated">
            <a:extLst>
              <a:ext uri="{FF2B5EF4-FFF2-40B4-BE49-F238E27FC236}">
                <a16:creationId xmlns:a16="http://schemas.microsoft.com/office/drawing/2014/main" id="{DE98BC41-6C5F-CCDA-C4C6-7B71A9135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3811" y="227994"/>
            <a:ext cx="531578" cy="1135585"/>
          </a:xfrm>
          <a:prstGeom prst="rect">
            <a:avLst/>
          </a:prstGeom>
          <a:effectLst>
            <a:outerShdw blurRad="301249" dist="81843" dir="6360000" sx="101000" sy="101000" algn="tl" rotWithShape="0">
              <a:prstClr val="black">
                <a:alpha val="92771"/>
              </a:prstClr>
            </a:outerShdw>
          </a:effectLst>
        </p:spPr>
      </p:pic>
      <p:sp>
        <p:nvSpPr>
          <p:cNvPr id="19" name="TextBox 5">
            <a:extLst>
              <a:ext uri="{FF2B5EF4-FFF2-40B4-BE49-F238E27FC236}">
                <a16:creationId xmlns:a16="http://schemas.microsoft.com/office/drawing/2014/main" id="{8AC669A8-5FEC-6FD6-3F73-9FF979BD1E55}"/>
              </a:ext>
            </a:extLst>
          </p:cNvPr>
          <p:cNvSpPr txBox="1"/>
          <p:nvPr/>
        </p:nvSpPr>
        <p:spPr>
          <a:xfrm>
            <a:off x="3428222" y="4713606"/>
            <a:ext cx="16230600" cy="859787"/>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lang="en-US" sz="5599" b="1" dirty="0">
                <a:solidFill>
                  <a:schemeClr val="bg1"/>
                </a:solidFill>
                <a:latin typeface="Poppins Bold"/>
              </a:rPr>
              <a:t>Seal Reach and Results </a:t>
            </a:r>
            <a:endParaRPr kumimoji="0" lang="en-US" sz="5599" b="1" i="0" u="none" strike="noStrike" kern="1200" cap="none" spc="0" normalizeH="0" baseline="0" noProof="0" dirty="0">
              <a:ln>
                <a:noFill/>
              </a:ln>
              <a:solidFill>
                <a:schemeClr val="bg1"/>
              </a:solidFill>
              <a:effectLst/>
              <a:uLnTx/>
              <a:uFillTx/>
              <a:latin typeface="Poppins Bold"/>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08EA252-B148-2AC8-7A7E-6E8DA16DB8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853B7D-CE69-42D3-A57A-32F503C9FCEB}"/>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F303EBA8-1984-2F7E-D6F1-379922FCD147}"/>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7A83A93B-CAF9-BBA7-9EF2-3EEF86A81E56}"/>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B9AE4F7C-B91C-07B0-3232-2976634DBAA7}"/>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OUTREACH</a:t>
            </a:r>
          </a:p>
        </p:txBody>
      </p:sp>
      <p:pic>
        <p:nvPicPr>
          <p:cNvPr id="5" name="Picture 4" descr="A picture containing drawing, clock&#10;&#10;Description automatically generated">
            <a:extLst>
              <a:ext uri="{FF2B5EF4-FFF2-40B4-BE49-F238E27FC236}">
                <a16:creationId xmlns:a16="http://schemas.microsoft.com/office/drawing/2014/main" id="{1D4FC4A3-0D38-33E9-9A3E-F0D1E132F2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15" name="Imagen 14" descr="Interfaz de usuario gráfica&#10;&#10;El contenido generado por IA puede ser incorrecto.">
            <a:extLst>
              <a:ext uri="{FF2B5EF4-FFF2-40B4-BE49-F238E27FC236}">
                <a16:creationId xmlns:a16="http://schemas.microsoft.com/office/drawing/2014/main" id="{43DECDB5-62D8-566B-7E10-4570A416B3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316" y="2996136"/>
            <a:ext cx="8915683" cy="6822436"/>
          </a:xfrm>
          <a:prstGeom prst="rect">
            <a:avLst/>
          </a:prstGeom>
        </p:spPr>
      </p:pic>
    </p:spTree>
    <p:extLst>
      <p:ext uri="{BB962C8B-B14F-4D97-AF65-F5344CB8AC3E}">
        <p14:creationId xmlns:p14="http://schemas.microsoft.com/office/powerpoint/2010/main" val="212254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2A911A9-B66F-E3DF-97EC-D070A145AD2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1545B62-E63E-4944-DCBC-F2739162A8A0}"/>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B05AF7CB-06B0-0F46-6EF9-7F02C255F69F}"/>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19EB7697-C888-D76A-20E9-46DF711DAB6F}"/>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477ABBBC-A232-0DBC-2B2B-9A4FA58D7E55}"/>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OUTREACH</a:t>
            </a:r>
          </a:p>
        </p:txBody>
      </p:sp>
      <p:pic>
        <p:nvPicPr>
          <p:cNvPr id="5" name="Picture 4" descr="A picture containing drawing, clock&#10;&#10;Description automatically generated">
            <a:extLst>
              <a:ext uri="{FF2B5EF4-FFF2-40B4-BE49-F238E27FC236}">
                <a16:creationId xmlns:a16="http://schemas.microsoft.com/office/drawing/2014/main" id="{82EA656F-2454-C123-C239-FB3AF7AB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6" name="Imagen 5" descr="Gráfico, Gráfico de barras&#10;&#10;El contenido generado por IA puede ser incorrecto.">
            <a:extLst>
              <a:ext uri="{FF2B5EF4-FFF2-40B4-BE49-F238E27FC236}">
                <a16:creationId xmlns:a16="http://schemas.microsoft.com/office/drawing/2014/main" id="{DB38EEF5-A41A-63D8-507D-054F33FBF6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999" y="3419606"/>
            <a:ext cx="15527733" cy="6296391"/>
          </a:xfrm>
          <a:prstGeom prst="rect">
            <a:avLst/>
          </a:prstGeom>
        </p:spPr>
      </p:pic>
    </p:spTree>
    <p:extLst>
      <p:ext uri="{BB962C8B-B14F-4D97-AF65-F5344CB8AC3E}">
        <p14:creationId xmlns:p14="http://schemas.microsoft.com/office/powerpoint/2010/main" val="50316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062F33-E7B9-30CB-AD3F-BCC9C12E7E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07AEBDD-268E-0D93-97F6-0BBABA56FB3E}"/>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DBE84483-87A6-C02D-695D-C31DB9432215}"/>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E3220681-AA97-EF7F-496B-F75B1E88969A}"/>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9FF893D8-0341-FB82-EC26-D9AF7C363002}"/>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OUTREACH</a:t>
            </a:r>
          </a:p>
        </p:txBody>
      </p:sp>
      <p:pic>
        <p:nvPicPr>
          <p:cNvPr id="5" name="Picture 4" descr="A picture containing drawing, clock&#10;&#10;Description automatically generated">
            <a:extLst>
              <a:ext uri="{FF2B5EF4-FFF2-40B4-BE49-F238E27FC236}">
                <a16:creationId xmlns:a16="http://schemas.microsoft.com/office/drawing/2014/main" id="{5B622C5B-605A-94C5-CFE6-445FD6ED79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6" name="Imagen 5" descr="Mapa&#10;&#10;El contenido generado por IA puede ser incorrecto.">
            <a:extLst>
              <a:ext uri="{FF2B5EF4-FFF2-40B4-BE49-F238E27FC236}">
                <a16:creationId xmlns:a16="http://schemas.microsoft.com/office/drawing/2014/main" id="{464A9EEE-AE94-79FE-4941-B2D1AF79B5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437" y="2524626"/>
            <a:ext cx="8900181" cy="6931572"/>
          </a:xfrm>
          <a:prstGeom prst="rect">
            <a:avLst/>
          </a:prstGeom>
        </p:spPr>
      </p:pic>
      <p:pic>
        <p:nvPicPr>
          <p:cNvPr id="9" name="Imagen 8" descr="Gráfico, Gráfico de proyección solar&#10;&#10;El contenido generado por IA puede ser incorrecto.">
            <a:extLst>
              <a:ext uri="{FF2B5EF4-FFF2-40B4-BE49-F238E27FC236}">
                <a16:creationId xmlns:a16="http://schemas.microsoft.com/office/drawing/2014/main" id="{E30C3BB0-BA83-CC2B-3FD7-90F83EDB2E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816" y="3335989"/>
            <a:ext cx="7772400" cy="6120209"/>
          </a:xfrm>
          <a:prstGeom prst="rect">
            <a:avLst/>
          </a:prstGeom>
        </p:spPr>
      </p:pic>
    </p:spTree>
    <p:extLst>
      <p:ext uri="{BB962C8B-B14F-4D97-AF65-F5344CB8AC3E}">
        <p14:creationId xmlns:p14="http://schemas.microsoft.com/office/powerpoint/2010/main" val="262520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5F0C61-62A6-6AB2-75D5-5F34546640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CAE3CEE-AFB0-5C46-28B3-2135AB565A3C}"/>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828E9183-0872-3D78-B1C4-A7A762958A94}"/>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E4662482-5EC8-A633-8A4E-2B26C2CDBACB}"/>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6B67BEA1-0FD8-012F-6917-0E45FA39B697}"/>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OUTREACH</a:t>
            </a:r>
          </a:p>
        </p:txBody>
      </p:sp>
      <p:pic>
        <p:nvPicPr>
          <p:cNvPr id="5" name="Picture 4" descr="A picture containing drawing, clock&#10;&#10;Description automatically generated">
            <a:extLst>
              <a:ext uri="{FF2B5EF4-FFF2-40B4-BE49-F238E27FC236}">
                <a16:creationId xmlns:a16="http://schemas.microsoft.com/office/drawing/2014/main" id="{E4442CDE-77FE-FF1D-9042-7EDEBB7F07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10" name="Imagen 9" descr="Icono&#10;&#10;El contenido generado por IA puede ser incorrecto.">
            <a:extLst>
              <a:ext uri="{FF2B5EF4-FFF2-40B4-BE49-F238E27FC236}">
                <a16:creationId xmlns:a16="http://schemas.microsoft.com/office/drawing/2014/main" id="{1F8E071D-5F35-0C48-3D88-A6DC1DE299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092" y="2531647"/>
            <a:ext cx="6455834" cy="7340486"/>
          </a:xfrm>
          <a:prstGeom prst="rect">
            <a:avLst/>
          </a:prstGeom>
        </p:spPr>
      </p:pic>
    </p:spTree>
    <p:extLst>
      <p:ext uri="{BB962C8B-B14F-4D97-AF65-F5344CB8AC3E}">
        <p14:creationId xmlns:p14="http://schemas.microsoft.com/office/powerpoint/2010/main" val="47270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213A7A"/>
        </a:solidFill>
        <a:effectLst/>
      </p:bgPr>
    </p:bg>
    <p:spTree>
      <p:nvGrpSpPr>
        <p:cNvPr id="1" name="">
          <a:extLst>
            <a:ext uri="{FF2B5EF4-FFF2-40B4-BE49-F238E27FC236}">
              <a16:creationId xmlns:a16="http://schemas.microsoft.com/office/drawing/2014/main" id="{8C7C4CB1-1C7D-5B37-91E0-A6F5F1DDBF9D}"/>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945421AE-0FB4-CDA3-8590-BF4A8A913D07}"/>
              </a:ext>
            </a:extLst>
          </p:cNvPr>
          <p:cNvSpPr/>
          <p:nvPr/>
        </p:nvSpPr>
        <p:spPr>
          <a:xfrm>
            <a:off x="1028700" y="601417"/>
            <a:ext cx="16230600" cy="0"/>
          </a:xfrm>
          <a:prstGeom prst="line">
            <a:avLst/>
          </a:prstGeom>
          <a:ln w="19050" cap="flat">
            <a:solidFill>
              <a:srgbClr val="213A7A"/>
            </a:solidFill>
            <a:prstDash val="solid"/>
            <a:headEnd type="none" w="sm" len="sm"/>
            <a:tailEnd type="none" w="sm" len="sm"/>
          </a:ln>
        </p:spPr>
        <p:txBody>
          <a:bodyPr/>
          <a:lstStyle/>
          <a:p>
            <a:endParaRPr lang="es-ES"/>
          </a:p>
        </p:txBody>
      </p:sp>
      <p:pic>
        <p:nvPicPr>
          <p:cNvPr id="9" name="Picture 8" descr="A picture containing drawing, clock&#10;&#10;Description automatically generated">
            <a:extLst>
              <a:ext uri="{FF2B5EF4-FFF2-40B4-BE49-F238E27FC236}">
                <a16:creationId xmlns:a16="http://schemas.microsoft.com/office/drawing/2014/main" id="{FD819E89-7038-41F7-DD21-7DDB73FF5B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3811" y="227994"/>
            <a:ext cx="531578" cy="1135585"/>
          </a:xfrm>
          <a:prstGeom prst="rect">
            <a:avLst/>
          </a:prstGeom>
          <a:effectLst>
            <a:outerShdw blurRad="301249" dist="81843" dir="6360000" sx="101000" sy="101000" algn="tl" rotWithShape="0">
              <a:prstClr val="black">
                <a:alpha val="92771"/>
              </a:prstClr>
            </a:outerShdw>
          </a:effectLst>
        </p:spPr>
      </p:pic>
      <p:sp>
        <p:nvSpPr>
          <p:cNvPr id="19" name="TextBox 5">
            <a:extLst>
              <a:ext uri="{FF2B5EF4-FFF2-40B4-BE49-F238E27FC236}">
                <a16:creationId xmlns:a16="http://schemas.microsoft.com/office/drawing/2014/main" id="{537E5FF2-DD11-F0BC-9821-D54BB7728475}"/>
              </a:ext>
            </a:extLst>
          </p:cNvPr>
          <p:cNvSpPr txBox="1"/>
          <p:nvPr/>
        </p:nvSpPr>
        <p:spPr>
          <a:xfrm>
            <a:off x="3428222" y="4713606"/>
            <a:ext cx="16230600" cy="859787"/>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lang="en-US" sz="5599" b="1" dirty="0">
                <a:solidFill>
                  <a:schemeClr val="bg1"/>
                </a:solidFill>
                <a:latin typeface="Poppins Bold"/>
              </a:rPr>
              <a:t>IMPACT</a:t>
            </a:r>
            <a:endParaRPr kumimoji="0" lang="en-US" sz="5599" b="1" i="0" u="none" strike="noStrike" kern="1200" cap="none" spc="0" normalizeH="0" baseline="0" noProof="0" dirty="0">
              <a:ln>
                <a:noFill/>
              </a:ln>
              <a:solidFill>
                <a:schemeClr val="bg1"/>
              </a:solidFill>
              <a:effectLst/>
              <a:uLnTx/>
              <a:uFillTx/>
              <a:latin typeface="Poppins Bold"/>
              <a:ea typeface="+mn-ea"/>
              <a:cs typeface="+mn-cs"/>
            </a:endParaRPr>
          </a:p>
        </p:txBody>
      </p:sp>
    </p:spTree>
    <p:extLst>
      <p:ext uri="{BB962C8B-B14F-4D97-AF65-F5344CB8AC3E}">
        <p14:creationId xmlns:p14="http://schemas.microsoft.com/office/powerpoint/2010/main" val="313659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6438EF9-E57B-A3C6-1130-D460E0F1C7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3EE6F0-744C-1DF2-766E-F377627F6E2A}"/>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01D0378B-07CC-A1D6-CBDC-4354ADEAFA3B}"/>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EB07C808-B0C0-4AA1-5C84-E76E4A4E6776}"/>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09DFB25B-908F-985C-F95F-00CDDF698CE6}"/>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RESULTS</a:t>
            </a:r>
          </a:p>
        </p:txBody>
      </p:sp>
      <p:pic>
        <p:nvPicPr>
          <p:cNvPr id="5" name="Picture 4" descr="A picture containing drawing, clock&#10;&#10;Description automatically generated">
            <a:extLst>
              <a:ext uri="{FF2B5EF4-FFF2-40B4-BE49-F238E27FC236}">
                <a16:creationId xmlns:a16="http://schemas.microsoft.com/office/drawing/2014/main" id="{B67A03C8-BDFD-4CA6-AE5B-DB8618D80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9" name="Imagen 8" descr="Interfaz de usuario gráfica, Aplicación&#10;&#10;El contenido generado por IA puede ser incorrecto.">
            <a:extLst>
              <a:ext uri="{FF2B5EF4-FFF2-40B4-BE49-F238E27FC236}">
                <a16:creationId xmlns:a16="http://schemas.microsoft.com/office/drawing/2014/main" id="{341D7A73-9329-B50D-F8CC-D7809FE5B4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3066" y="2646526"/>
            <a:ext cx="10772691" cy="7056274"/>
          </a:xfrm>
          <a:prstGeom prst="rect">
            <a:avLst/>
          </a:prstGeom>
        </p:spPr>
      </p:pic>
    </p:spTree>
    <p:extLst>
      <p:ext uri="{BB962C8B-B14F-4D97-AF65-F5344CB8AC3E}">
        <p14:creationId xmlns:p14="http://schemas.microsoft.com/office/powerpoint/2010/main" val="57391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4E3B21-C354-2CCD-8B60-BE1CFD7C85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20DDFD-E198-1A29-78F9-AC096B853C8E}"/>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E412BFC2-4123-5AC3-D467-1E304DDE5DAB}"/>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DC1B7F95-05B5-EBD6-100C-3E2A7F8FC833}"/>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0B8B5A0A-90DE-C799-4963-5C6E8A13FBBF}"/>
              </a:ext>
            </a:extLst>
          </p:cNvPr>
          <p:cNvSpPr txBox="1"/>
          <p:nvPr/>
        </p:nvSpPr>
        <p:spPr>
          <a:xfrm>
            <a:off x="960816" y="959494"/>
            <a:ext cx="14471813" cy="875240"/>
          </a:xfrm>
          <a:prstGeom prst="rect">
            <a:avLst/>
          </a:prstGeom>
        </p:spPr>
        <p:txBody>
          <a:bodyPr lIns="0" tIns="0" rIns="0" bIns="0" rtlCol="0" anchor="t">
            <a:spAutoFit/>
          </a:bodyPr>
          <a:lstStyle/>
          <a:p>
            <a:pPr>
              <a:lnSpc>
                <a:spcPts val="6719"/>
              </a:lnSpc>
            </a:pPr>
            <a:r>
              <a:rPr lang="en-US" sz="5600" b="1" dirty="0">
                <a:solidFill>
                  <a:schemeClr val="accent6"/>
                </a:solidFill>
                <a:latin typeface="Poppins Bold"/>
              </a:rPr>
              <a:t>RESULTS</a:t>
            </a:r>
          </a:p>
        </p:txBody>
      </p:sp>
      <p:pic>
        <p:nvPicPr>
          <p:cNvPr id="5" name="Picture 4" descr="A picture containing drawing, clock&#10;&#10;Description automatically generated">
            <a:extLst>
              <a:ext uri="{FF2B5EF4-FFF2-40B4-BE49-F238E27FC236}">
                <a16:creationId xmlns:a16="http://schemas.microsoft.com/office/drawing/2014/main" id="{B1D1B322-1D66-9524-69D6-DEFE96737A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6" name="Imagen 5" descr="Gráfico, Gráfico de barras&#10;&#10;El contenido generado por IA puede ser incorrecto.">
            <a:extLst>
              <a:ext uri="{FF2B5EF4-FFF2-40B4-BE49-F238E27FC236}">
                <a16:creationId xmlns:a16="http://schemas.microsoft.com/office/drawing/2014/main" id="{02C63957-D53B-606E-026D-F9B92A72C9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0816" y="4030133"/>
            <a:ext cx="5287584" cy="4694540"/>
          </a:xfrm>
          <a:prstGeom prst="rect">
            <a:avLst/>
          </a:prstGeom>
        </p:spPr>
      </p:pic>
      <p:pic>
        <p:nvPicPr>
          <p:cNvPr id="8" name="Imagen 7" descr="Gráfico, Gráfico de barras&#10;&#10;El contenido generado por IA puede ser incorrecto.">
            <a:extLst>
              <a:ext uri="{FF2B5EF4-FFF2-40B4-BE49-F238E27FC236}">
                <a16:creationId xmlns:a16="http://schemas.microsoft.com/office/drawing/2014/main" id="{490BEA70-A96E-1D98-2867-F898123FD9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37323" y="4030133"/>
            <a:ext cx="10389861" cy="4694540"/>
          </a:xfrm>
          <a:prstGeom prst="rect">
            <a:avLst/>
          </a:prstGeom>
        </p:spPr>
      </p:pic>
    </p:spTree>
    <p:extLst>
      <p:ext uri="{BB962C8B-B14F-4D97-AF65-F5344CB8AC3E}">
        <p14:creationId xmlns:p14="http://schemas.microsoft.com/office/powerpoint/2010/main" val="120914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8288000" cy="2296632"/>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picture containing drawing, clock&#10;&#10;Description automatically generated">
            <a:extLst>
              <a:ext uri="{FF2B5EF4-FFF2-40B4-BE49-F238E27FC236}">
                <a16:creationId xmlns:a16="http://schemas.microsoft.com/office/drawing/2014/main" id="{4E78DA26-0D8F-8C5E-EF42-62BBF2C29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grpSp>
        <p:nvGrpSpPr>
          <p:cNvPr id="8" name="Grupo 7">
            <a:extLst>
              <a:ext uri="{FF2B5EF4-FFF2-40B4-BE49-F238E27FC236}">
                <a16:creationId xmlns:a16="http://schemas.microsoft.com/office/drawing/2014/main" id="{2FFFA1DA-F045-60DF-0C3D-037E5220E1E9}"/>
              </a:ext>
            </a:extLst>
          </p:cNvPr>
          <p:cNvGrpSpPr/>
          <p:nvPr/>
        </p:nvGrpSpPr>
        <p:grpSpPr>
          <a:xfrm>
            <a:off x="0" y="0"/>
            <a:ext cx="18288000" cy="7931888"/>
            <a:chOff x="0" y="0"/>
            <a:chExt cx="18288000" cy="5647635"/>
          </a:xfrm>
        </p:grpSpPr>
        <p:pic>
          <p:nvPicPr>
            <p:cNvPr id="9" name="Picture 2" descr="Home Page - African Peoples Tribunal">
              <a:extLst>
                <a:ext uri="{FF2B5EF4-FFF2-40B4-BE49-F238E27FC236}">
                  <a16:creationId xmlns:a16="http://schemas.microsoft.com/office/drawing/2014/main" id="{AAD0C66D-6308-710F-9264-ABB9670BB38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0"/>
              <a:ext cx="18288000" cy="21954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0">
              <a:extLst>
                <a:ext uri="{FF2B5EF4-FFF2-40B4-BE49-F238E27FC236}">
                  <a16:creationId xmlns:a16="http://schemas.microsoft.com/office/drawing/2014/main" id="{7A87FB9E-4728-15B3-F803-E9948DBA204D}"/>
                </a:ext>
              </a:extLst>
            </p:cNvPr>
            <p:cNvSpPr/>
            <p:nvPr/>
          </p:nvSpPr>
          <p:spPr>
            <a:xfrm>
              <a:off x="1037630" y="3027071"/>
              <a:ext cx="7714655" cy="769888"/>
            </a:xfrm>
            <a:prstGeom prst="rect">
              <a:avLst/>
            </a:prstGeom>
            <a:noFill/>
            <a:ln/>
          </p:spPr>
          <p:txBody>
            <a:bodyPr wrap="none" lIns="0" tIns="0" rIns="0" bIns="0" rtlCol="0" anchor="t"/>
            <a:lstStyle/>
            <a:p>
              <a:pPr>
                <a:lnSpc>
                  <a:spcPts val="3000"/>
                </a:lnSpc>
              </a:pPr>
              <a:r>
                <a:rPr lang="en-US" sz="5000" dirty="0">
                  <a:solidFill>
                    <a:srgbClr val="F98200"/>
                  </a:solidFill>
                  <a:latin typeface="Poppins"/>
                  <a:cs typeface="Poppins"/>
                </a:rPr>
                <a:t>The Foundation of Change</a:t>
              </a:r>
            </a:p>
          </p:txBody>
        </p:sp>
        <p:sp>
          <p:nvSpPr>
            <p:cNvPr id="17" name="Text 1">
              <a:extLst>
                <a:ext uri="{FF2B5EF4-FFF2-40B4-BE49-F238E27FC236}">
                  <a16:creationId xmlns:a16="http://schemas.microsoft.com/office/drawing/2014/main" id="{0B755F1B-A1F6-DFA1-E6A8-13D79689A5F9}"/>
                </a:ext>
              </a:extLst>
            </p:cNvPr>
            <p:cNvSpPr/>
            <p:nvPr/>
          </p:nvSpPr>
          <p:spPr>
            <a:xfrm>
              <a:off x="1037631" y="3972425"/>
              <a:ext cx="16518069" cy="1675210"/>
            </a:xfrm>
            <a:prstGeom prst="rect">
              <a:avLst/>
            </a:prstGeom>
            <a:noFill/>
            <a:ln/>
          </p:spPr>
          <p:txBody>
            <a:bodyPr wrap="square" lIns="0" tIns="0" rIns="0" bIns="0" rtlCol="0" anchor="t"/>
            <a:lstStyle/>
            <a:p>
              <a:pPr marL="457200" indent="-457200">
                <a:buFont typeface="Wingdings" pitchFamily="2" charset="2"/>
                <a:buChar char="ü"/>
              </a:pPr>
              <a:r>
                <a:rPr lang="en-US" sz="3000" b="1" dirty="0">
                  <a:solidFill>
                    <a:srgbClr val="213A7A"/>
                  </a:solidFill>
                  <a:latin typeface="Poppins"/>
                  <a:cs typeface="Poppins"/>
                </a:rPr>
                <a:t>Public institutions play a foundational role </a:t>
              </a:r>
              <a:r>
                <a:rPr lang="en-US" sz="3000" dirty="0">
                  <a:solidFill>
                    <a:srgbClr val="213A7A"/>
                  </a:solidFill>
                  <a:latin typeface="Poppins"/>
                  <a:cs typeface="Poppins"/>
                </a:rPr>
                <a:t>in protecting and materializing rights and ensuring fairness across societies. </a:t>
              </a:r>
            </a:p>
            <a:p>
              <a:pPr marL="457200" indent="-457200">
                <a:buFont typeface="Wingdings" pitchFamily="2" charset="2"/>
                <a:buChar char="ü"/>
              </a:pPr>
              <a:endParaRPr lang="en-US" sz="3000" dirty="0">
                <a:solidFill>
                  <a:srgbClr val="213A7A"/>
                </a:solidFill>
                <a:latin typeface="Poppins"/>
                <a:cs typeface="Poppins"/>
              </a:endParaRPr>
            </a:p>
            <a:p>
              <a:pPr marL="457200" indent="-457200">
                <a:buFont typeface="Wingdings" pitchFamily="2" charset="2"/>
                <a:buChar char="ü"/>
              </a:pPr>
              <a:endParaRPr lang="en-US" sz="3000" dirty="0">
                <a:solidFill>
                  <a:srgbClr val="213A7A"/>
                </a:solidFill>
                <a:latin typeface="Poppins"/>
                <a:cs typeface="Poppins"/>
              </a:endParaRPr>
            </a:p>
            <a:p>
              <a:pPr marL="457200" indent="-457200">
                <a:buFont typeface="Wingdings" pitchFamily="2" charset="2"/>
                <a:buChar char="ü"/>
              </a:pPr>
              <a:r>
                <a:rPr lang="en-US" sz="3000" dirty="0">
                  <a:solidFill>
                    <a:srgbClr val="213A7A"/>
                  </a:solidFill>
                  <a:latin typeface="Poppins"/>
                  <a:cs typeface="Poppins"/>
                </a:rPr>
                <a:t>Yet </a:t>
              </a:r>
              <a:r>
                <a:rPr lang="en-US" sz="3000" b="1" dirty="0">
                  <a:solidFill>
                    <a:srgbClr val="213A7A"/>
                  </a:solidFill>
                  <a:latin typeface="Poppins"/>
                  <a:cs typeface="Poppins"/>
                </a:rPr>
                <a:t>institutions are made of regulations and people </a:t>
              </a:r>
              <a:r>
                <a:rPr lang="en-US" sz="3000" dirty="0">
                  <a:solidFill>
                    <a:srgbClr val="213A7A"/>
                  </a:solidFill>
                  <a:latin typeface="Poppins"/>
                  <a:cs typeface="Poppins"/>
                </a:rPr>
                <a:t>that reflect gendered societies and reproduce inertias, creating barriers to true equality.</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25258" y="3416890"/>
            <a:ext cx="3627020" cy="2600325"/>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rgbClr val="FFFFFF"/>
                </a:solidFill>
                <a:effectLst/>
                <a:uLnTx/>
                <a:uFillTx/>
                <a:latin typeface="Poppins Bold"/>
                <a:ea typeface="+mn-ea"/>
                <a:cs typeface="+mn-cs"/>
              </a:rPr>
              <a:t>Results:</a:t>
            </a:r>
          </a:p>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rgbClr val="FFFFFF"/>
                </a:solidFill>
                <a:effectLst/>
                <a:uLnTx/>
                <a:uFillTx/>
                <a:latin typeface="Poppins Bold"/>
                <a:ea typeface="+mn-ea"/>
                <a:cs typeface="+mn-cs"/>
              </a:rPr>
              <a:t>By the Numbers</a:t>
            </a:r>
          </a:p>
        </p:txBody>
      </p:sp>
      <p:grpSp>
        <p:nvGrpSpPr>
          <p:cNvPr id="6" name="Group 6"/>
          <p:cNvGrpSpPr/>
          <p:nvPr/>
        </p:nvGrpSpPr>
        <p:grpSpPr>
          <a:xfrm>
            <a:off x="5598106" y="2249755"/>
            <a:ext cx="3669664" cy="1961189"/>
            <a:chOff x="0" y="76200"/>
            <a:chExt cx="6006250" cy="3196501"/>
          </a:xfrm>
        </p:grpSpPr>
        <p:sp>
          <p:nvSpPr>
            <p:cNvPr id="7" name="TextBox 7"/>
            <p:cNvSpPr txBox="1"/>
            <p:nvPr/>
          </p:nvSpPr>
          <p:spPr>
            <a:xfrm>
              <a:off x="0" y="76200"/>
              <a:ext cx="6006250" cy="1374139"/>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213A7A"/>
                  </a:solidFill>
                  <a:effectLst/>
                  <a:uLnTx/>
                  <a:uFillTx/>
                  <a:latin typeface="Poppins"/>
                  <a:ea typeface="+mn-ea"/>
                  <a:cs typeface="+mn-cs"/>
                </a:rPr>
                <a:t>83%</a:t>
              </a:r>
            </a:p>
          </p:txBody>
        </p:sp>
        <p:sp>
          <p:nvSpPr>
            <p:cNvPr id="8" name="TextBox 8"/>
            <p:cNvSpPr txBox="1"/>
            <p:nvPr/>
          </p:nvSpPr>
          <p:spPr>
            <a:xfrm>
              <a:off x="0" y="1557933"/>
              <a:ext cx="5781756" cy="1714768"/>
            </a:xfrm>
            <a:prstGeom prst="rect">
              <a:avLst/>
            </a:prstGeom>
          </p:spPr>
          <p:txBody>
            <a:bodyPr wrap="square"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b="0" i="0" u="none" strike="noStrike" kern="1200" cap="none" spc="61" normalizeH="0" baseline="0" noProof="0" dirty="0">
                  <a:ln>
                    <a:noFill/>
                  </a:ln>
                  <a:solidFill>
                    <a:srgbClr val="213A7A"/>
                  </a:solidFill>
                  <a:effectLst/>
                  <a:uLnTx/>
                  <a:uFillTx/>
                  <a:latin typeface="Poppins"/>
                  <a:ea typeface="+mn-ea"/>
                  <a:cs typeface="+mn-cs"/>
                </a:rPr>
                <a:t>have institutionalized </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explicit gender equality goals in strategic planning</a:t>
              </a:r>
            </a:p>
          </p:txBody>
        </p:sp>
      </p:grpSp>
      <p:grpSp>
        <p:nvGrpSpPr>
          <p:cNvPr id="9" name="Group 9"/>
          <p:cNvGrpSpPr/>
          <p:nvPr/>
        </p:nvGrpSpPr>
        <p:grpSpPr>
          <a:xfrm>
            <a:off x="5533750" y="4782479"/>
            <a:ext cx="3532504" cy="1991615"/>
            <a:chOff x="0" y="76200"/>
            <a:chExt cx="5453994" cy="3111462"/>
          </a:xfrm>
        </p:grpSpPr>
        <p:sp>
          <p:nvSpPr>
            <p:cNvPr id="10" name="TextBox 10"/>
            <p:cNvSpPr txBox="1"/>
            <p:nvPr/>
          </p:nvSpPr>
          <p:spPr>
            <a:xfrm>
              <a:off x="0" y="76200"/>
              <a:ext cx="5453994" cy="1514527"/>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213A7A"/>
                  </a:solidFill>
                  <a:effectLst/>
                  <a:uLnTx/>
                  <a:uFillTx/>
                  <a:latin typeface="Poppins"/>
                  <a:ea typeface="+mn-ea"/>
                  <a:cs typeface="+mn-cs"/>
                </a:rPr>
                <a:t>70%</a:t>
              </a:r>
            </a:p>
          </p:txBody>
        </p:sp>
        <p:sp>
          <p:nvSpPr>
            <p:cNvPr id="11" name="TextBox 11"/>
            <p:cNvSpPr txBox="1"/>
            <p:nvPr/>
          </p:nvSpPr>
          <p:spPr>
            <a:xfrm>
              <a:off x="0" y="1536800"/>
              <a:ext cx="5453994" cy="1650862"/>
            </a:xfrm>
            <a:prstGeom prst="rect">
              <a:avLst/>
            </a:prstGeom>
          </p:spPr>
          <p:txBody>
            <a:bodyPr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i="0" u="none" strike="noStrike" kern="1200" cap="none" spc="61" normalizeH="0" baseline="0" noProof="0" dirty="0">
                  <a:ln>
                    <a:noFill/>
                  </a:ln>
                  <a:solidFill>
                    <a:srgbClr val="213A7A"/>
                  </a:solidFill>
                  <a:effectLst/>
                  <a:uLnTx/>
                  <a:uFillTx/>
                  <a:latin typeface="Poppins Bold"/>
                  <a:ea typeface="+mn-ea"/>
                  <a:cs typeface="+mn-cs"/>
                </a:rPr>
                <a:t>have</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 </a:t>
              </a:r>
              <a:r>
                <a:rPr kumimoji="0" lang="en-US" sz="1800" i="0" u="none" strike="noStrike" kern="1200" cap="none" spc="61" normalizeH="0" baseline="0" noProof="0" dirty="0">
                  <a:ln>
                    <a:noFill/>
                  </a:ln>
                  <a:solidFill>
                    <a:srgbClr val="213A7A"/>
                  </a:solidFill>
                  <a:effectLst/>
                  <a:uLnTx/>
                  <a:uFillTx/>
                  <a:latin typeface="Poppins Bold"/>
                  <a:ea typeface="+mn-ea"/>
                  <a:cs typeface="+mn-cs"/>
                </a:rPr>
                <a:t>institutional mechanisms in place </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to ensure systematic data disaggregation by sex</a:t>
              </a:r>
              <a:endParaRPr kumimoji="0" lang="en-US" sz="1800" b="0" i="0" u="none" strike="noStrike" kern="1200" cap="none" spc="61" normalizeH="0" baseline="0" noProof="0" dirty="0">
                <a:ln>
                  <a:noFill/>
                </a:ln>
                <a:solidFill>
                  <a:srgbClr val="213A7A"/>
                </a:solidFill>
                <a:effectLst/>
                <a:uLnTx/>
                <a:uFillTx/>
                <a:latin typeface="Poppins"/>
                <a:ea typeface="+mn-ea"/>
                <a:cs typeface="+mn-cs"/>
              </a:endParaRPr>
            </a:p>
          </p:txBody>
        </p:sp>
      </p:grpSp>
      <p:grpSp>
        <p:nvGrpSpPr>
          <p:cNvPr id="12" name="Group 12"/>
          <p:cNvGrpSpPr/>
          <p:nvPr/>
        </p:nvGrpSpPr>
        <p:grpSpPr>
          <a:xfrm>
            <a:off x="13806060" y="7166439"/>
            <a:ext cx="4481940" cy="2250185"/>
            <a:chOff x="0" y="76200"/>
            <a:chExt cx="6138023" cy="3333283"/>
          </a:xfrm>
        </p:grpSpPr>
        <p:sp>
          <p:nvSpPr>
            <p:cNvPr id="13" name="TextBox 13"/>
            <p:cNvSpPr txBox="1"/>
            <p:nvPr/>
          </p:nvSpPr>
          <p:spPr>
            <a:xfrm>
              <a:off x="0" y="76200"/>
              <a:ext cx="6138023" cy="1436057"/>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213A7A"/>
                  </a:solidFill>
                  <a:effectLst/>
                  <a:uLnTx/>
                  <a:uFillTx/>
                  <a:latin typeface="Poppins"/>
                  <a:ea typeface="+mn-ea"/>
                  <a:cs typeface="+mn-cs"/>
                </a:rPr>
                <a:t>74%</a:t>
              </a:r>
            </a:p>
          </p:txBody>
        </p:sp>
        <p:sp>
          <p:nvSpPr>
            <p:cNvPr id="14" name="TextBox 14"/>
            <p:cNvSpPr txBox="1"/>
            <p:nvPr/>
          </p:nvSpPr>
          <p:spPr>
            <a:xfrm>
              <a:off x="0" y="1527942"/>
              <a:ext cx="6138023" cy="1881541"/>
            </a:xfrm>
            <a:prstGeom prst="rect">
              <a:avLst/>
            </a:prstGeom>
          </p:spPr>
          <p:txBody>
            <a:bodyPr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b="0" i="0" u="none" strike="noStrike" kern="1200" cap="none" spc="61" normalizeH="0" baseline="0" noProof="0" dirty="0">
                  <a:ln>
                    <a:noFill/>
                  </a:ln>
                  <a:solidFill>
                    <a:srgbClr val="213A7A"/>
                  </a:solidFill>
                  <a:effectLst/>
                  <a:uLnTx/>
                  <a:uFillTx/>
                  <a:latin typeface="Poppins"/>
                  <a:ea typeface="+mn-ea"/>
                  <a:cs typeface="+mn-cs"/>
                </a:rPr>
                <a:t>are</a:t>
              </a:r>
              <a:r>
                <a:rPr kumimoji="0" lang="en-US" sz="1800" b="0" i="0" u="none" strike="noStrike" kern="1200" cap="none" spc="61" normalizeH="0" baseline="0" noProof="0" dirty="0">
                  <a:ln>
                    <a:noFill/>
                  </a:ln>
                  <a:solidFill>
                    <a:srgbClr val="213A7A"/>
                  </a:solidFill>
                  <a:effectLst/>
                  <a:uLnTx/>
                  <a:uFillTx/>
                  <a:latin typeface="Poppins Bold"/>
                  <a:ea typeface="+mn-ea"/>
                  <a:cs typeface="+mn-cs"/>
                </a:rPr>
                <a:t> </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engaging with civil society, women, and feminist organizations</a:t>
              </a:r>
              <a:r>
                <a:rPr kumimoji="0" lang="en-US" sz="1800" b="1" i="0" u="none" strike="noStrike" kern="1200" cap="none" spc="61" normalizeH="0" baseline="0" noProof="0" dirty="0">
                  <a:ln>
                    <a:noFill/>
                  </a:ln>
                  <a:solidFill>
                    <a:srgbClr val="213A7A"/>
                  </a:solidFill>
                  <a:effectLst/>
                  <a:uLnTx/>
                  <a:uFillTx/>
                  <a:latin typeface="Poppins"/>
                  <a:ea typeface="+mn-ea"/>
                  <a:cs typeface="+mn-cs"/>
                </a:rPr>
                <a:t> </a:t>
              </a:r>
              <a:r>
                <a:rPr kumimoji="0" lang="en-US" sz="1800" b="0" i="0" u="none" strike="noStrike" kern="1200" cap="none" spc="61" normalizeH="0" baseline="0" noProof="0" dirty="0">
                  <a:ln>
                    <a:noFill/>
                  </a:ln>
                  <a:solidFill>
                    <a:srgbClr val="213A7A"/>
                  </a:solidFill>
                  <a:effectLst/>
                  <a:uLnTx/>
                  <a:uFillTx/>
                  <a:latin typeface="Poppins"/>
                  <a:ea typeface="+mn-ea"/>
                  <a:cs typeface="+mn-cs"/>
                </a:rPr>
                <a:t>to discuss gender equality related policies &amp; programs</a:t>
              </a:r>
            </a:p>
          </p:txBody>
        </p:sp>
      </p:grpSp>
      <p:grpSp>
        <p:nvGrpSpPr>
          <p:cNvPr id="15" name="Group 15"/>
          <p:cNvGrpSpPr/>
          <p:nvPr/>
        </p:nvGrpSpPr>
        <p:grpSpPr>
          <a:xfrm>
            <a:off x="5539691" y="7651155"/>
            <a:ext cx="3349624" cy="2037481"/>
            <a:chOff x="0" y="66675"/>
            <a:chExt cx="5486656" cy="3057179"/>
          </a:xfrm>
        </p:grpSpPr>
        <p:sp>
          <p:nvSpPr>
            <p:cNvPr id="16" name="TextBox 16"/>
            <p:cNvSpPr txBox="1"/>
            <p:nvPr/>
          </p:nvSpPr>
          <p:spPr>
            <a:xfrm>
              <a:off x="0" y="66675"/>
              <a:ext cx="4463173" cy="1396365"/>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13A7A"/>
                  </a:solidFill>
                  <a:effectLst/>
                  <a:uLnTx/>
                  <a:uFillTx/>
                  <a:latin typeface="Poppins"/>
                  <a:ea typeface="+mn-ea"/>
                  <a:cs typeface="+mn-cs"/>
                </a:rPr>
                <a:t>100%</a:t>
              </a:r>
            </a:p>
          </p:txBody>
        </p:sp>
        <p:sp>
          <p:nvSpPr>
            <p:cNvPr id="17" name="TextBox 17"/>
            <p:cNvSpPr txBox="1"/>
            <p:nvPr/>
          </p:nvSpPr>
          <p:spPr>
            <a:xfrm>
              <a:off x="0" y="1545235"/>
              <a:ext cx="5486656" cy="1578619"/>
            </a:xfrm>
            <a:prstGeom prst="rect">
              <a:avLst/>
            </a:prstGeom>
          </p:spPr>
          <p:txBody>
            <a:bodyPr wrap="square"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b="0" i="0" u="none" strike="noStrike" kern="1200" cap="none" spc="61" normalizeH="0" baseline="0" noProof="0" dirty="0">
                  <a:ln>
                    <a:noFill/>
                  </a:ln>
                  <a:solidFill>
                    <a:srgbClr val="213A7A"/>
                  </a:solidFill>
                  <a:effectLst/>
                  <a:uLnTx/>
                  <a:uFillTx/>
                  <a:latin typeface="Poppins"/>
                  <a:ea typeface="+mn-ea"/>
                  <a:cs typeface="+mn-cs"/>
                </a:rPr>
                <a:t>have a </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zero tolerance GBV and Sexual Harassment workplace policy</a:t>
              </a:r>
            </a:p>
          </p:txBody>
        </p:sp>
      </p:grpSp>
      <p:grpSp>
        <p:nvGrpSpPr>
          <p:cNvPr id="18" name="Group 18"/>
          <p:cNvGrpSpPr/>
          <p:nvPr/>
        </p:nvGrpSpPr>
        <p:grpSpPr>
          <a:xfrm>
            <a:off x="13806061" y="2271563"/>
            <a:ext cx="4009499" cy="2429941"/>
            <a:chOff x="0" y="76200"/>
            <a:chExt cx="6588929" cy="3489469"/>
          </a:xfrm>
        </p:grpSpPr>
        <p:sp>
          <p:nvSpPr>
            <p:cNvPr id="19" name="TextBox 19"/>
            <p:cNvSpPr txBox="1"/>
            <p:nvPr/>
          </p:nvSpPr>
          <p:spPr>
            <a:xfrm>
              <a:off x="0" y="76200"/>
              <a:ext cx="6030470" cy="1392135"/>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213A7A"/>
                  </a:solidFill>
                  <a:effectLst/>
                  <a:uLnTx/>
                  <a:uFillTx/>
                  <a:latin typeface="Poppins"/>
                  <a:ea typeface="+mn-ea"/>
                  <a:cs typeface="+mn-cs"/>
                </a:rPr>
                <a:t>65%</a:t>
              </a:r>
            </a:p>
          </p:txBody>
        </p:sp>
        <p:sp>
          <p:nvSpPr>
            <p:cNvPr id="20" name="TextBox 20"/>
            <p:cNvSpPr txBox="1"/>
            <p:nvPr/>
          </p:nvSpPr>
          <p:spPr>
            <a:xfrm>
              <a:off x="0" y="1539206"/>
              <a:ext cx="6588929" cy="2026463"/>
            </a:xfrm>
            <a:prstGeom prst="rect">
              <a:avLst/>
            </a:prstGeom>
          </p:spPr>
          <p:txBody>
            <a:bodyPr wrap="square"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b="0" i="0" u="none" strike="noStrike" kern="1200" cap="none" spc="61" normalizeH="0" baseline="0" noProof="0" dirty="0">
                  <a:ln>
                    <a:noFill/>
                  </a:ln>
                  <a:solidFill>
                    <a:srgbClr val="213A7A"/>
                  </a:solidFill>
                  <a:effectLst/>
                  <a:uLnTx/>
                  <a:uFillTx/>
                  <a:latin typeface="Poppins"/>
                  <a:ea typeface="+mn-ea"/>
                  <a:cs typeface="+mn-cs"/>
                </a:rPr>
                <a:t>have </a:t>
              </a:r>
              <a:r>
                <a:rPr kumimoji="0" lang="en-US" sz="1800" b="1" i="0" u="none" strike="noStrike" kern="1200" cap="none" spc="61" normalizeH="0" baseline="0" noProof="0" dirty="0">
                  <a:ln>
                    <a:noFill/>
                  </a:ln>
                  <a:solidFill>
                    <a:srgbClr val="213A7A"/>
                  </a:solidFill>
                  <a:effectLst/>
                  <a:uLnTx/>
                  <a:uFillTx/>
                  <a:latin typeface="Poppins Bold"/>
                  <a:ea typeface="+mn-ea"/>
                  <a:cs typeface="+mn-cs"/>
                </a:rPr>
                <a:t>full time gender departments</a:t>
              </a:r>
              <a:r>
                <a:rPr kumimoji="0" lang="en-US" sz="1800" b="1" i="0" u="none" strike="noStrike" kern="1200" cap="none" spc="61" normalizeH="0" baseline="0" noProof="0" dirty="0">
                  <a:ln>
                    <a:noFill/>
                  </a:ln>
                  <a:solidFill>
                    <a:srgbClr val="213A7A"/>
                  </a:solidFill>
                  <a:effectLst/>
                  <a:uLnTx/>
                  <a:uFillTx/>
                  <a:latin typeface="Poppins"/>
                  <a:ea typeface="+mn-ea"/>
                  <a:cs typeface="+mn-cs"/>
                </a:rPr>
                <a:t> </a:t>
              </a:r>
              <a:r>
                <a:rPr kumimoji="0" lang="en-US" sz="1800" b="0" i="0" u="none" strike="noStrike" kern="1200" cap="none" spc="61" normalizeH="0" baseline="0" noProof="0" dirty="0">
                  <a:ln>
                    <a:noFill/>
                  </a:ln>
                  <a:solidFill>
                    <a:srgbClr val="213A7A"/>
                  </a:solidFill>
                  <a:effectLst/>
                  <a:uLnTx/>
                  <a:uFillTx/>
                  <a:latin typeface="Poppins"/>
                  <a:ea typeface="+mn-ea"/>
                  <a:cs typeface="+mn-cs"/>
                </a:rPr>
                <a:t>with action plans with budget in implementation, reporting to senior authorities</a:t>
              </a:r>
            </a:p>
          </p:txBody>
        </p:sp>
      </p:grpSp>
      <p:grpSp>
        <p:nvGrpSpPr>
          <p:cNvPr id="21" name="Group 21"/>
          <p:cNvGrpSpPr/>
          <p:nvPr/>
        </p:nvGrpSpPr>
        <p:grpSpPr>
          <a:xfrm>
            <a:off x="13806060" y="5122875"/>
            <a:ext cx="3910439" cy="1567449"/>
            <a:chOff x="-1" y="-166999"/>
            <a:chExt cx="5686248" cy="2327921"/>
          </a:xfrm>
        </p:grpSpPr>
        <p:sp>
          <p:nvSpPr>
            <p:cNvPr id="22" name="TextBox 22"/>
            <p:cNvSpPr txBox="1"/>
            <p:nvPr/>
          </p:nvSpPr>
          <p:spPr>
            <a:xfrm>
              <a:off x="-1" y="-166999"/>
              <a:ext cx="5136685" cy="1374139"/>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213A7A"/>
                  </a:solidFill>
                  <a:effectLst/>
                  <a:uLnTx/>
                  <a:uFillTx/>
                  <a:latin typeface="Poppins"/>
                  <a:ea typeface="+mn-ea"/>
                  <a:cs typeface="+mn-cs"/>
                </a:rPr>
                <a:t>65%</a:t>
              </a:r>
            </a:p>
          </p:txBody>
        </p:sp>
        <p:sp>
          <p:nvSpPr>
            <p:cNvPr id="23" name="TextBox 23"/>
            <p:cNvSpPr txBox="1"/>
            <p:nvPr/>
          </p:nvSpPr>
          <p:spPr>
            <a:xfrm>
              <a:off x="144044" y="1131781"/>
              <a:ext cx="5542203" cy="1029141"/>
            </a:xfrm>
            <a:prstGeom prst="rect">
              <a:avLst/>
            </a:prstGeom>
          </p:spPr>
          <p:txBody>
            <a:bodyPr wrap="square" lIns="0" tIns="0" rIns="0" bIns="0" rtlCol="0" anchor="t">
              <a:spAutoFit/>
            </a:bodyPr>
            <a:lstStyle/>
            <a:p>
              <a:pPr marL="0" marR="0" lvl="0" indent="0" algn="l" defTabSz="914400" rtl="0" eaLnBrk="1" fontAlgn="auto" latinLnBrk="0" hangingPunct="1">
                <a:lnSpc>
                  <a:spcPts val="2789"/>
                </a:lnSpc>
                <a:spcBef>
                  <a:spcPts val="0"/>
                </a:spcBef>
                <a:spcAft>
                  <a:spcPts val="0"/>
                </a:spcAft>
                <a:buClrTx/>
                <a:buSzTx/>
                <a:buFontTx/>
                <a:buNone/>
                <a:tabLst/>
                <a:defRPr/>
              </a:pPr>
              <a:r>
                <a:rPr kumimoji="0" lang="en-US" sz="1799" b="0" i="0" u="none" strike="noStrike" kern="1200" cap="none" spc="61" normalizeH="0" baseline="0" noProof="0" dirty="0">
                  <a:ln>
                    <a:noFill/>
                  </a:ln>
                  <a:solidFill>
                    <a:srgbClr val="213A7A"/>
                  </a:solidFill>
                  <a:effectLst/>
                  <a:uLnTx/>
                  <a:uFillTx/>
                  <a:latin typeface="Poppins"/>
                  <a:ea typeface="+mn-ea"/>
                  <a:cs typeface="+mn-cs"/>
                </a:rPr>
                <a:t>have achieved </a:t>
              </a:r>
              <a:r>
                <a:rPr kumimoji="0" lang="en-US" sz="1799" b="1" i="0" u="none" strike="noStrike" kern="1200" cap="none" spc="61" normalizeH="0" baseline="0" noProof="0" dirty="0">
                  <a:ln>
                    <a:noFill/>
                  </a:ln>
                  <a:solidFill>
                    <a:srgbClr val="213A7A"/>
                  </a:solidFill>
                  <a:effectLst/>
                  <a:uLnTx/>
                  <a:uFillTx/>
                  <a:latin typeface="Poppins"/>
                  <a:ea typeface="+mn-ea"/>
                  <a:cs typeface="+mn-cs"/>
                </a:rPr>
                <a:t>gender parity </a:t>
              </a:r>
              <a:r>
                <a:rPr kumimoji="0" lang="en-US" sz="1799" b="0" i="0" u="none" strike="noStrike" kern="1200" cap="none" spc="61" normalizeH="0" baseline="0" noProof="0" dirty="0">
                  <a:ln>
                    <a:noFill/>
                  </a:ln>
                  <a:solidFill>
                    <a:srgbClr val="213A7A"/>
                  </a:solidFill>
                  <a:effectLst/>
                  <a:uLnTx/>
                  <a:uFillTx/>
                  <a:latin typeface="Poppins"/>
                  <a:ea typeface="+mn-ea"/>
                  <a:cs typeface="+mn-cs"/>
                </a:rPr>
                <a:t>in decision-making positions</a:t>
              </a:r>
            </a:p>
          </p:txBody>
        </p:sp>
      </p:grpSp>
      <p:sp>
        <p:nvSpPr>
          <p:cNvPr id="24" name="TextBox 24"/>
          <p:cNvSpPr txBox="1"/>
          <p:nvPr/>
        </p:nvSpPr>
        <p:spPr>
          <a:xfrm>
            <a:off x="6624646" y="239128"/>
            <a:ext cx="8506867" cy="888769"/>
          </a:xfrm>
          <a:prstGeom prst="rect">
            <a:avLst/>
          </a:prstGeom>
        </p:spPr>
        <p:txBody>
          <a:bodyPr lIns="0" tIns="0" rIns="0" bIns="0" rtlCol="0" anchor="t">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1" i="0" u="none" strike="noStrike" kern="1200" cap="none" spc="0" normalizeH="0" baseline="0" noProof="0" dirty="0">
                <a:ln>
                  <a:noFill/>
                </a:ln>
                <a:solidFill>
                  <a:srgbClr val="213A7A"/>
                </a:solidFill>
                <a:effectLst/>
                <a:uLnTx/>
                <a:uFillTx/>
                <a:latin typeface="Poppins Bold"/>
                <a:ea typeface="+mn-ea"/>
                <a:cs typeface="+mn-cs"/>
              </a:rPr>
              <a:t>Across the 5 Dimensions:</a:t>
            </a:r>
          </a:p>
        </p:txBody>
      </p:sp>
      <p:grpSp>
        <p:nvGrpSpPr>
          <p:cNvPr id="25" name="Group 9">
            <a:extLst>
              <a:ext uri="{FF2B5EF4-FFF2-40B4-BE49-F238E27FC236}">
                <a16:creationId xmlns:a16="http://schemas.microsoft.com/office/drawing/2014/main" id="{366225BC-7471-7A8F-CAB2-62A05F66D356}"/>
              </a:ext>
            </a:extLst>
          </p:cNvPr>
          <p:cNvGrpSpPr/>
          <p:nvPr/>
        </p:nvGrpSpPr>
        <p:grpSpPr>
          <a:xfrm>
            <a:off x="9501708" y="4146460"/>
            <a:ext cx="3902532" cy="2418536"/>
            <a:chOff x="575810" y="-221235"/>
            <a:chExt cx="6025297" cy="3778431"/>
          </a:xfrm>
        </p:grpSpPr>
        <p:sp>
          <p:nvSpPr>
            <p:cNvPr id="26" name="TextBox 10">
              <a:extLst>
                <a:ext uri="{FF2B5EF4-FFF2-40B4-BE49-F238E27FC236}">
                  <a16:creationId xmlns:a16="http://schemas.microsoft.com/office/drawing/2014/main" id="{5DA91647-658C-7C99-4948-817AC14C279E}"/>
                </a:ext>
              </a:extLst>
            </p:cNvPr>
            <p:cNvSpPr txBox="1"/>
            <p:nvPr/>
          </p:nvSpPr>
          <p:spPr>
            <a:xfrm>
              <a:off x="1147113" y="-221235"/>
              <a:ext cx="5453994" cy="1485675"/>
            </a:xfrm>
            <a:prstGeom prst="rect">
              <a:avLst/>
            </a:prstGeom>
          </p:spPr>
          <p:txBody>
            <a:bodyPr lIns="0" tIns="0" rIns="0" bIns="0" rtlCol="0" anchor="t">
              <a:spAutoFit/>
            </a:bodyPr>
            <a:lstStyle/>
            <a:p>
              <a:pPr marL="0" marR="0" lvl="0" indent="0" algn="l" defTabSz="914400" rtl="0" eaLnBrk="1" fontAlgn="auto" latinLnBrk="0" hangingPunct="1">
                <a:lnSpc>
                  <a:spcPts val="7199"/>
                </a:lnSpc>
                <a:spcBef>
                  <a:spcPts val="0"/>
                </a:spcBef>
                <a:spcAft>
                  <a:spcPts val="0"/>
                </a:spcAft>
                <a:buClrTx/>
                <a:buSzTx/>
                <a:buFontTx/>
                <a:buNone/>
                <a:tabLst/>
                <a:defRPr/>
              </a:pPr>
              <a:r>
                <a:rPr kumimoji="0" lang="en-US" sz="7199" b="0" i="0" u="none" strike="noStrike" kern="1200" cap="none" spc="0" normalizeH="0" baseline="0" noProof="0" dirty="0">
                  <a:ln>
                    <a:noFill/>
                  </a:ln>
                  <a:solidFill>
                    <a:srgbClr val="B50B6C"/>
                  </a:solidFill>
                  <a:effectLst/>
                  <a:uLnTx/>
                  <a:uFillTx/>
                  <a:latin typeface="Poppins"/>
                  <a:ea typeface="+mn-ea"/>
                  <a:cs typeface="+mn-cs"/>
                </a:rPr>
                <a:t>40%</a:t>
              </a:r>
            </a:p>
          </p:txBody>
        </p:sp>
        <p:sp>
          <p:nvSpPr>
            <p:cNvPr id="27" name="TextBox 11">
              <a:extLst>
                <a:ext uri="{FF2B5EF4-FFF2-40B4-BE49-F238E27FC236}">
                  <a16:creationId xmlns:a16="http://schemas.microsoft.com/office/drawing/2014/main" id="{980C1133-052F-E3E9-990C-6373D89F6E3C}"/>
                </a:ext>
              </a:extLst>
            </p:cNvPr>
            <p:cNvSpPr txBox="1"/>
            <p:nvPr/>
          </p:nvSpPr>
          <p:spPr>
            <a:xfrm>
              <a:off x="575810" y="1352575"/>
              <a:ext cx="5453994" cy="2204621"/>
            </a:xfrm>
            <a:prstGeom prst="rect">
              <a:avLst/>
            </a:prstGeom>
          </p:spPr>
          <p:txBody>
            <a:bodyPr lIns="0" tIns="0" rIns="0" bIns="0" rtlCol="0" anchor="t">
              <a:spAutoFit/>
            </a:bodyPr>
            <a:lstStyle/>
            <a:p>
              <a:pPr marL="0" marR="0" lvl="0" indent="0" algn="l" defTabSz="914400" rtl="0" eaLnBrk="1" fontAlgn="auto" latinLnBrk="0" hangingPunct="1">
                <a:lnSpc>
                  <a:spcPts val="2790"/>
                </a:lnSpc>
                <a:spcBef>
                  <a:spcPts val="0"/>
                </a:spcBef>
                <a:spcAft>
                  <a:spcPts val="0"/>
                </a:spcAft>
                <a:buClrTx/>
                <a:buSzTx/>
                <a:buFontTx/>
                <a:buNone/>
                <a:tabLst/>
                <a:defRPr/>
              </a:pPr>
              <a:r>
                <a:rPr kumimoji="0" lang="en-US" sz="1800" b="1" i="0" u="none" strike="noStrike" kern="1200" cap="none" spc="61" normalizeH="0" baseline="0" noProof="0" dirty="0">
                  <a:ln>
                    <a:noFill/>
                  </a:ln>
                  <a:solidFill>
                    <a:srgbClr val="B50B6C"/>
                  </a:solidFill>
                  <a:effectLst/>
                  <a:uLnTx/>
                  <a:uFillTx/>
                  <a:latin typeface="Poppins Bold"/>
                  <a:ea typeface="+mn-ea"/>
                  <a:cs typeface="+mn-cs"/>
                </a:rPr>
                <a:t>show significant gender equality results </a:t>
              </a:r>
              <a:r>
                <a:rPr kumimoji="0" lang="en-US" sz="1800" b="0" i="0" u="none" strike="noStrike" kern="1200" cap="none" spc="61" normalizeH="0" baseline="0" noProof="0" dirty="0">
                  <a:ln>
                    <a:noFill/>
                  </a:ln>
                  <a:solidFill>
                    <a:srgbClr val="B50B6C"/>
                  </a:solidFill>
                  <a:effectLst/>
                  <a:uLnTx/>
                  <a:uFillTx/>
                  <a:latin typeface="Poppins"/>
                  <a:ea typeface="+mn-ea"/>
                  <a:cs typeface="+mn-cs"/>
                </a:rPr>
                <a:t>in at least the two main institutional programs</a:t>
              </a:r>
            </a:p>
          </p:txBody>
        </p:sp>
      </p:grpSp>
      <p:pic>
        <p:nvPicPr>
          <p:cNvPr id="28" name="Picture 10" descr="A picture containing drawing, clock&#10;&#10;Description automatically generated">
            <a:extLst>
              <a:ext uri="{FF2B5EF4-FFF2-40B4-BE49-F238E27FC236}">
                <a16:creationId xmlns:a16="http://schemas.microsoft.com/office/drawing/2014/main" id="{38369A66-9C35-5801-7EEF-4A8726086F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32" name="Imagen 31" descr="Niño sentado en el pasto&#10;&#10;El contenido generado por IA puede ser incorrecto.">
            <a:extLst>
              <a:ext uri="{FF2B5EF4-FFF2-40B4-BE49-F238E27FC236}">
                <a16:creationId xmlns:a16="http://schemas.microsoft.com/office/drawing/2014/main" id="{0BDF9A06-621A-6FA3-2AD8-9199260251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994141" cy="10287000"/>
          </a:xfrm>
          <a:prstGeom prst="rect">
            <a:avLst/>
          </a:prstGeom>
        </p:spPr>
      </p:pic>
    </p:spTree>
    <p:extLst>
      <p:ext uri="{BB962C8B-B14F-4D97-AF65-F5344CB8AC3E}">
        <p14:creationId xmlns:p14="http://schemas.microsoft.com/office/powerpoint/2010/main" val="290232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33613" y="0"/>
            <a:ext cx="11554388" cy="10287000"/>
            <a:chOff x="0" y="0"/>
            <a:chExt cx="2738818" cy="2438400"/>
          </a:xfrm>
        </p:grpSpPr>
        <p:sp>
          <p:nvSpPr>
            <p:cNvPr id="3" name="Freeform 3"/>
            <p:cNvSpPr/>
            <p:nvPr/>
          </p:nvSpPr>
          <p:spPr>
            <a:xfrm>
              <a:off x="0" y="0"/>
              <a:ext cx="2738818" cy="2438400"/>
            </a:xfrm>
            <a:custGeom>
              <a:avLst/>
              <a:gdLst/>
              <a:ahLst/>
              <a:cxnLst/>
              <a:rect l="l" t="t" r="r" b="b"/>
              <a:pathLst>
                <a:path w="2738818" h="2438400">
                  <a:moveTo>
                    <a:pt x="0" y="0"/>
                  </a:moveTo>
                  <a:lnTo>
                    <a:pt x="2738818" y="0"/>
                  </a:lnTo>
                  <a:lnTo>
                    <a:pt x="2738818" y="2438400"/>
                  </a:lnTo>
                  <a:lnTo>
                    <a:pt x="0" y="2438400"/>
                  </a:lnTo>
                  <a:close/>
                </a:path>
              </a:pathLst>
            </a:custGeom>
            <a:solidFill>
              <a:srgbClr val="213A7A"/>
            </a:solidFill>
          </p:spPr>
          <p:txBody>
            <a:bodyPr/>
            <a:lstStyle/>
            <a:p>
              <a:pPr defTabSz="914445">
                <a:defRPr/>
              </a:pPr>
              <a:endParaRPr lang="en-US">
                <a:solidFill>
                  <a:prstClr val="black"/>
                </a:solidFill>
                <a:latin typeface="Calibri"/>
              </a:endParaRPr>
            </a:p>
          </p:txBody>
        </p:sp>
        <p:sp>
          <p:nvSpPr>
            <p:cNvPr id="4" name="TextBox 4"/>
            <p:cNvSpPr txBox="1"/>
            <p:nvPr/>
          </p:nvSpPr>
          <p:spPr>
            <a:xfrm>
              <a:off x="0" y="-38100"/>
              <a:ext cx="2738818" cy="2476500"/>
            </a:xfrm>
            <a:prstGeom prst="rect">
              <a:avLst/>
            </a:prstGeom>
          </p:spPr>
          <p:txBody>
            <a:bodyPr lIns="50801" tIns="50801" rIns="50801" bIns="50801" rtlCol="0" anchor="ctr"/>
            <a:lstStyle/>
            <a:p>
              <a:pPr algn="ctr" defTabSz="914445">
                <a:lnSpc>
                  <a:spcPts val="2660"/>
                </a:lnSpc>
                <a:spcBef>
                  <a:spcPct val="0"/>
                </a:spcBef>
                <a:defRPr/>
              </a:pPr>
              <a:endParaRPr>
                <a:solidFill>
                  <a:prstClr val="black"/>
                </a:solidFill>
                <a:latin typeface="Calibri"/>
              </a:endParaRPr>
            </a:p>
          </p:txBody>
        </p:sp>
      </p:grpSp>
      <p:sp>
        <p:nvSpPr>
          <p:cNvPr id="8" name="TextBox 8"/>
          <p:cNvSpPr txBox="1"/>
          <p:nvPr/>
        </p:nvSpPr>
        <p:spPr>
          <a:xfrm>
            <a:off x="961697" y="6119729"/>
            <a:ext cx="5070135" cy="2570575"/>
          </a:xfrm>
          <a:prstGeom prst="rect">
            <a:avLst/>
          </a:prstGeom>
        </p:spPr>
        <p:txBody>
          <a:bodyPr wrap="square" lIns="0" tIns="0" rIns="0" bIns="0" rtlCol="0" anchor="t">
            <a:spAutoFit/>
          </a:bodyPr>
          <a:lstStyle/>
          <a:p>
            <a:pPr defTabSz="914445">
              <a:lnSpc>
                <a:spcPts val="6720"/>
              </a:lnSpc>
              <a:defRPr/>
            </a:pPr>
            <a:r>
              <a:rPr lang="es-ES" sz="5400" b="1" dirty="0" err="1">
                <a:solidFill>
                  <a:srgbClr val="213A7A"/>
                </a:solidFill>
                <a:latin typeface="Poppins Bold"/>
              </a:rPr>
              <a:t>Comptroller</a:t>
            </a:r>
            <a:r>
              <a:rPr lang="es-ES" sz="5400" b="1" dirty="0">
                <a:solidFill>
                  <a:srgbClr val="213A7A"/>
                </a:solidFill>
                <a:latin typeface="Poppins Bold"/>
              </a:rPr>
              <a:t> General </a:t>
            </a:r>
            <a:r>
              <a:rPr lang="es-ES" sz="5400" b="1" dirty="0" err="1">
                <a:solidFill>
                  <a:srgbClr val="213A7A"/>
                </a:solidFill>
                <a:latin typeface="Poppins Bold"/>
              </a:rPr>
              <a:t>of</a:t>
            </a:r>
            <a:r>
              <a:rPr lang="es-ES" sz="5400" b="1" dirty="0">
                <a:solidFill>
                  <a:srgbClr val="213A7A"/>
                </a:solidFill>
                <a:latin typeface="Poppins Bold"/>
              </a:rPr>
              <a:t> </a:t>
            </a:r>
            <a:r>
              <a:rPr lang="es-ES" sz="5400" b="1" dirty="0" err="1">
                <a:solidFill>
                  <a:srgbClr val="213A7A"/>
                </a:solidFill>
                <a:latin typeface="Poppins Bold"/>
              </a:rPr>
              <a:t>the</a:t>
            </a:r>
            <a:r>
              <a:rPr lang="es-ES" sz="5400" b="1" dirty="0">
                <a:solidFill>
                  <a:srgbClr val="213A7A"/>
                </a:solidFill>
                <a:latin typeface="Poppins Bold"/>
              </a:rPr>
              <a:t> </a:t>
            </a:r>
            <a:r>
              <a:rPr lang="es-ES" sz="5400" b="1" dirty="0" err="1">
                <a:solidFill>
                  <a:srgbClr val="213A7A"/>
                </a:solidFill>
                <a:latin typeface="Poppins Bold"/>
              </a:rPr>
              <a:t>Republic</a:t>
            </a:r>
            <a:endParaRPr lang="pt" sz="5400" b="1" dirty="0">
              <a:solidFill>
                <a:srgbClr val="213A7A"/>
              </a:solidFill>
              <a:latin typeface="Poppins Bold"/>
            </a:endParaRPr>
          </a:p>
        </p:txBody>
      </p:sp>
      <p:sp>
        <p:nvSpPr>
          <p:cNvPr id="9" name="TextBox 9"/>
          <p:cNvSpPr txBox="1"/>
          <p:nvPr/>
        </p:nvSpPr>
        <p:spPr>
          <a:xfrm>
            <a:off x="7081215" y="1512367"/>
            <a:ext cx="10859184" cy="8484374"/>
          </a:xfrm>
          <a:prstGeom prst="rect">
            <a:avLst/>
          </a:prstGeom>
        </p:spPr>
        <p:txBody>
          <a:bodyPr wrap="square" lIns="0" tIns="0" rIns="0" bIns="0" rtlCol="0" anchor="t">
            <a:spAutoFit/>
          </a:bodyPr>
          <a:lstStyle/>
          <a:p>
            <a:pPr>
              <a:spcAft>
                <a:spcPts val="1000"/>
              </a:spcAft>
            </a:pPr>
            <a:r>
              <a:rPr lang="en-CA" sz="2900" u="sng" dirty="0">
                <a:solidFill>
                  <a:schemeClr val="bg1"/>
                </a:solidFill>
                <a:latin typeface="Montserrat"/>
              </a:rPr>
              <a:t>Internal:</a:t>
            </a:r>
          </a:p>
          <a:p>
            <a:pPr marL="457223" indent="-457223">
              <a:spcAft>
                <a:spcPts val="1000"/>
              </a:spcAft>
              <a:buFont typeface="Arial" panose="020B0604020202020204" pitchFamily="34" charset="0"/>
              <a:buChar char="•"/>
            </a:pPr>
            <a:r>
              <a:rPr lang="en-CA" sz="2900" b="1" dirty="0">
                <a:solidFill>
                  <a:schemeClr val="bg1"/>
                </a:solidFill>
                <a:latin typeface="Montserrat"/>
              </a:rPr>
              <a:t>Gender parity </a:t>
            </a:r>
            <a:r>
              <a:rPr lang="en-CA" sz="2900" dirty="0">
                <a:solidFill>
                  <a:schemeClr val="bg1"/>
                </a:solidFill>
                <a:latin typeface="Montserrat"/>
              </a:rPr>
              <a:t>achieved in decision making positions.</a:t>
            </a:r>
          </a:p>
          <a:p>
            <a:pPr marL="457223" indent="-457223">
              <a:spcAft>
                <a:spcPts val="1000"/>
              </a:spcAft>
              <a:buFont typeface="Arial" panose="020B0604020202020204" pitchFamily="34" charset="0"/>
              <a:buChar char="•"/>
            </a:pPr>
            <a:r>
              <a:rPr lang="en-CA" sz="2900" dirty="0">
                <a:solidFill>
                  <a:schemeClr val="bg1"/>
                </a:solidFill>
                <a:latin typeface="Montserrat"/>
              </a:rPr>
              <a:t>Zero tolerance policy against sexual harassment policy and protocol strengthened.</a:t>
            </a:r>
          </a:p>
          <a:p>
            <a:pPr marL="457223" indent="-457223">
              <a:spcAft>
                <a:spcPts val="1000"/>
              </a:spcAft>
              <a:buFont typeface="Arial" panose="020B0604020202020204" pitchFamily="34" charset="0"/>
              <a:buChar char="•"/>
            </a:pPr>
            <a:r>
              <a:rPr lang="en-CA" sz="2900" dirty="0">
                <a:solidFill>
                  <a:schemeClr val="bg1"/>
                </a:solidFill>
                <a:latin typeface="Montserrat"/>
              </a:rPr>
              <a:t>Relevant provisions to improve </a:t>
            </a:r>
            <a:r>
              <a:rPr lang="en-CA" sz="2900" b="1" dirty="0">
                <a:solidFill>
                  <a:schemeClr val="bg1"/>
                </a:solidFill>
                <a:latin typeface="Montserrat"/>
              </a:rPr>
              <a:t>work life balance </a:t>
            </a:r>
            <a:r>
              <a:rPr lang="en-CA" sz="2900" dirty="0">
                <a:solidFill>
                  <a:schemeClr val="bg1"/>
                </a:solidFill>
                <a:latin typeface="Montserrat"/>
              </a:rPr>
              <a:t>for staff, including promoting men’s co-responsibility.</a:t>
            </a:r>
          </a:p>
          <a:p>
            <a:pPr>
              <a:spcAft>
                <a:spcPts val="1000"/>
              </a:spcAft>
            </a:pPr>
            <a:endParaRPr lang="en-CA" sz="2900" b="1" dirty="0">
              <a:solidFill>
                <a:schemeClr val="bg1"/>
              </a:solidFill>
              <a:latin typeface="Montserrat"/>
            </a:endParaRPr>
          </a:p>
          <a:p>
            <a:pPr>
              <a:spcAft>
                <a:spcPts val="1000"/>
              </a:spcAft>
            </a:pPr>
            <a:r>
              <a:rPr lang="en-CA" sz="2900" u="sng" dirty="0">
                <a:solidFill>
                  <a:schemeClr val="bg1"/>
                </a:solidFill>
                <a:latin typeface="Montserrat"/>
              </a:rPr>
              <a:t>External:</a:t>
            </a:r>
          </a:p>
          <a:p>
            <a:pPr marL="457223" indent="-457223">
              <a:spcAft>
                <a:spcPts val="1000"/>
              </a:spcAft>
              <a:buFont typeface="Arial" panose="020B0604020202020204" pitchFamily="34" charset="0"/>
              <a:buChar char="•"/>
            </a:pPr>
            <a:r>
              <a:rPr lang="en-CA" sz="2900" b="1" dirty="0">
                <a:solidFill>
                  <a:schemeClr val="bg1"/>
                </a:solidFill>
                <a:latin typeface="Montserrat"/>
              </a:rPr>
              <a:t>CGR’s audits </a:t>
            </a:r>
            <a:r>
              <a:rPr lang="en-CA" sz="2900" dirty="0">
                <a:solidFill>
                  <a:schemeClr val="bg1"/>
                </a:solidFill>
                <a:latin typeface="Montserrat"/>
              </a:rPr>
              <a:t>identified underperformance of the </a:t>
            </a:r>
            <a:r>
              <a:rPr lang="en-CA" sz="2900" b="1" dirty="0">
                <a:solidFill>
                  <a:schemeClr val="bg1"/>
                </a:solidFill>
                <a:latin typeface="Montserrat"/>
              </a:rPr>
              <a:t>Women's Emergency Centers: </a:t>
            </a:r>
            <a:r>
              <a:rPr lang="en-CA" sz="2900" dirty="0">
                <a:solidFill>
                  <a:schemeClr val="bg1"/>
                </a:solidFill>
                <a:latin typeface="Montserrat"/>
              </a:rPr>
              <a:t>inadequate environments for confidentiality, registration errors, and lack of follow-up on care plans and protection measures for victims.</a:t>
            </a:r>
          </a:p>
          <a:p>
            <a:pPr lvl="2">
              <a:spcAft>
                <a:spcPts val="1000"/>
              </a:spcAft>
            </a:pPr>
            <a:r>
              <a:rPr lang="en-CA" sz="2900" b="1" dirty="0">
                <a:solidFill>
                  <a:schemeClr val="bg1"/>
                </a:solidFill>
                <a:latin typeface="Montserrat"/>
              </a:rPr>
              <a:t>Lead to an improvement plan </a:t>
            </a:r>
            <a:r>
              <a:rPr lang="en-CA" sz="2900" dirty="0">
                <a:solidFill>
                  <a:schemeClr val="bg1"/>
                </a:solidFill>
                <a:latin typeface="Montserrat"/>
              </a:rPr>
              <a:t>for the </a:t>
            </a:r>
            <a:r>
              <a:rPr lang="en-CA" sz="2900" b="1" dirty="0">
                <a:solidFill>
                  <a:schemeClr val="bg1"/>
                </a:solidFill>
                <a:latin typeface="Montserrat"/>
              </a:rPr>
              <a:t>National Program for the Prevention and Eradication of Violence Against Women</a:t>
            </a:r>
            <a:r>
              <a:rPr lang="en-CA" sz="2900" dirty="0">
                <a:solidFill>
                  <a:schemeClr val="bg1"/>
                </a:solidFill>
                <a:latin typeface="Montserrat"/>
              </a:rPr>
              <a:t>, strengthening the services for women victims.</a:t>
            </a:r>
          </a:p>
        </p:txBody>
      </p:sp>
      <p:sp>
        <p:nvSpPr>
          <p:cNvPr id="10" name="TextBox 10"/>
          <p:cNvSpPr txBox="1"/>
          <p:nvPr/>
        </p:nvSpPr>
        <p:spPr>
          <a:xfrm>
            <a:off x="957904" y="8980415"/>
            <a:ext cx="4720679" cy="580544"/>
          </a:xfrm>
          <a:prstGeom prst="rect">
            <a:avLst/>
          </a:prstGeom>
        </p:spPr>
        <p:txBody>
          <a:bodyPr lIns="0" tIns="0" rIns="0" bIns="0" rtlCol="0" anchor="t">
            <a:spAutoFit/>
          </a:bodyPr>
          <a:lstStyle/>
          <a:p>
            <a:pPr defTabSz="914445">
              <a:lnSpc>
                <a:spcPts val="4760"/>
              </a:lnSpc>
              <a:defRPr/>
            </a:pPr>
            <a:r>
              <a:rPr lang="pt" sz="3750" b="1" dirty="0">
                <a:solidFill>
                  <a:srgbClr val="EF7E20"/>
                </a:solidFill>
                <a:latin typeface="Montserrat Bold"/>
              </a:rPr>
              <a:t>Peru</a:t>
            </a:r>
          </a:p>
        </p:txBody>
      </p:sp>
      <p:sp>
        <p:nvSpPr>
          <p:cNvPr id="11" name="TextBox 11"/>
          <p:cNvSpPr txBox="1"/>
          <p:nvPr/>
        </p:nvSpPr>
        <p:spPr>
          <a:xfrm>
            <a:off x="7198186" y="473621"/>
            <a:ext cx="9629984" cy="1038746"/>
          </a:xfrm>
          <a:prstGeom prst="rect">
            <a:avLst/>
          </a:prstGeom>
        </p:spPr>
        <p:txBody>
          <a:bodyPr wrap="square" lIns="0" tIns="0" rIns="0" bIns="0" rtlCol="0" anchor="t">
            <a:spAutoFit/>
          </a:bodyPr>
          <a:lstStyle/>
          <a:p>
            <a:pPr marL="0" marR="0" lvl="0" indent="0" algn="l" defTabSz="914400" rtl="0" eaLnBrk="1" fontAlgn="auto" latinLnBrk="0" hangingPunct="1">
              <a:lnSpc>
                <a:spcPts val="8399"/>
              </a:lnSpc>
              <a:spcBef>
                <a:spcPts val="0"/>
              </a:spcBef>
              <a:spcAft>
                <a:spcPts val="0"/>
              </a:spcAft>
              <a:buClrTx/>
              <a:buSzTx/>
              <a:buFontTx/>
              <a:buNone/>
              <a:tabLst/>
              <a:defRPr/>
            </a:pPr>
            <a:r>
              <a:rPr kumimoji="0" lang="en-US" sz="5999" b="1" i="0" u="none" strike="noStrike" kern="1200" cap="none" spc="0" normalizeH="0" baseline="0" noProof="0" dirty="0">
                <a:ln>
                  <a:noFill/>
                </a:ln>
                <a:solidFill>
                  <a:srgbClr val="EF7E20"/>
                </a:solidFill>
                <a:effectLst/>
                <a:uLnTx/>
                <a:uFillTx/>
                <a:latin typeface="Poppins Bold"/>
                <a:ea typeface="+mn-ea"/>
                <a:cs typeface="+mn-cs"/>
              </a:rPr>
              <a:t>Results &amp; Impacts</a:t>
            </a:r>
          </a:p>
        </p:txBody>
      </p:sp>
      <p:pic>
        <p:nvPicPr>
          <p:cNvPr id="6" name="Picture 4">
            <a:extLst>
              <a:ext uri="{FF2B5EF4-FFF2-40B4-BE49-F238E27FC236}">
                <a16:creationId xmlns:a16="http://schemas.microsoft.com/office/drawing/2014/main" id="{C13B4016-E487-717B-AFE0-030426129F2A}"/>
              </a:ext>
            </a:extLst>
          </p:cNvPr>
          <p:cNvPicPr>
            <a:picLocks noChangeAspect="1"/>
          </p:cNvPicPr>
          <p:nvPr/>
        </p:nvPicPr>
        <p:blipFill>
          <a:blip r:embed="rId3">
            <a:extLst>
              <a:ext uri="{28A0092B-C50C-407E-A947-70E740481C1C}">
                <a14:useLocalDpi xmlns:a14="http://schemas.microsoft.com/office/drawing/2010/main" val="0"/>
              </a:ext>
            </a:extLst>
          </a:blip>
          <a:srcRect l="8116" r="8116"/>
          <a:stretch/>
        </p:blipFill>
        <p:spPr>
          <a:xfrm>
            <a:off x="604655" y="686186"/>
            <a:ext cx="5427177" cy="4376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Texto&#10;&#10;Descripción generada automáticamente con confianza baja">
            <a:extLst>
              <a:ext uri="{FF2B5EF4-FFF2-40B4-BE49-F238E27FC236}">
                <a16:creationId xmlns:a16="http://schemas.microsoft.com/office/drawing/2014/main" id="{4B176862-BA2E-3420-7101-6383A10AA089}"/>
              </a:ext>
            </a:extLst>
          </p:cNvPr>
          <p:cNvPicPr>
            <a:picLocks noChangeAspect="1"/>
          </p:cNvPicPr>
          <p:nvPr/>
        </p:nvPicPr>
        <p:blipFill rotWithShape="1">
          <a:blip r:embed="rId4">
            <a:extLst>
              <a:ext uri="{28A0092B-C50C-407E-A947-70E740481C1C}">
                <a14:useLocalDpi xmlns:a14="http://schemas.microsoft.com/office/drawing/2010/main" val="0"/>
              </a:ext>
            </a:extLst>
          </a:blip>
          <a:srcRect r="67765"/>
          <a:stretch/>
        </p:blipFill>
        <p:spPr>
          <a:xfrm>
            <a:off x="4825397" y="4514669"/>
            <a:ext cx="1854006" cy="1775112"/>
          </a:xfrm>
          <a:prstGeom prst="rect">
            <a:avLst/>
          </a:prstGeom>
        </p:spPr>
      </p:pic>
    </p:spTree>
    <p:extLst>
      <p:ext uri="{BB962C8B-B14F-4D97-AF65-F5344CB8AC3E}">
        <p14:creationId xmlns:p14="http://schemas.microsoft.com/office/powerpoint/2010/main" val="177334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33613" y="0"/>
            <a:ext cx="11554388" cy="10287000"/>
            <a:chOff x="0" y="0"/>
            <a:chExt cx="2738818" cy="2438400"/>
          </a:xfrm>
        </p:grpSpPr>
        <p:sp>
          <p:nvSpPr>
            <p:cNvPr id="3" name="Freeform 3"/>
            <p:cNvSpPr/>
            <p:nvPr/>
          </p:nvSpPr>
          <p:spPr>
            <a:xfrm>
              <a:off x="0" y="0"/>
              <a:ext cx="2738818" cy="2438400"/>
            </a:xfrm>
            <a:custGeom>
              <a:avLst/>
              <a:gdLst/>
              <a:ahLst/>
              <a:cxnLst/>
              <a:rect l="l" t="t" r="r" b="b"/>
              <a:pathLst>
                <a:path w="2738818" h="2438400">
                  <a:moveTo>
                    <a:pt x="0" y="0"/>
                  </a:moveTo>
                  <a:lnTo>
                    <a:pt x="2738818" y="0"/>
                  </a:lnTo>
                  <a:lnTo>
                    <a:pt x="2738818" y="2438400"/>
                  </a:lnTo>
                  <a:lnTo>
                    <a:pt x="0" y="2438400"/>
                  </a:lnTo>
                  <a:close/>
                </a:path>
              </a:pathLst>
            </a:custGeom>
            <a:solidFill>
              <a:srgbClr val="213A7A"/>
            </a:solidFill>
          </p:spPr>
          <p:txBody>
            <a:bodyPr/>
            <a:lstStyle/>
            <a:p>
              <a:pPr defTabSz="914445">
                <a:defRPr/>
              </a:pPr>
              <a:endParaRPr lang="en-US">
                <a:solidFill>
                  <a:prstClr val="black"/>
                </a:solidFill>
                <a:latin typeface="Calibri"/>
              </a:endParaRPr>
            </a:p>
          </p:txBody>
        </p:sp>
        <p:sp>
          <p:nvSpPr>
            <p:cNvPr id="4" name="TextBox 4"/>
            <p:cNvSpPr txBox="1"/>
            <p:nvPr/>
          </p:nvSpPr>
          <p:spPr>
            <a:xfrm>
              <a:off x="0" y="-38100"/>
              <a:ext cx="2738818" cy="2476500"/>
            </a:xfrm>
            <a:prstGeom prst="rect">
              <a:avLst/>
            </a:prstGeom>
          </p:spPr>
          <p:txBody>
            <a:bodyPr lIns="50801" tIns="50801" rIns="50801" bIns="50801" rtlCol="0" anchor="ctr"/>
            <a:lstStyle/>
            <a:p>
              <a:pPr algn="ctr" defTabSz="914445">
                <a:lnSpc>
                  <a:spcPts val="2660"/>
                </a:lnSpc>
                <a:spcBef>
                  <a:spcPct val="0"/>
                </a:spcBef>
                <a:defRPr/>
              </a:pPr>
              <a:endParaRPr>
                <a:solidFill>
                  <a:prstClr val="black"/>
                </a:solidFill>
                <a:latin typeface="Calibri"/>
              </a:endParaRPr>
            </a:p>
          </p:txBody>
        </p:sp>
      </p:grpSp>
      <p:sp>
        <p:nvSpPr>
          <p:cNvPr id="8" name="TextBox 8"/>
          <p:cNvSpPr txBox="1"/>
          <p:nvPr/>
        </p:nvSpPr>
        <p:spPr>
          <a:xfrm>
            <a:off x="974493" y="6685983"/>
            <a:ext cx="5267004" cy="1719060"/>
          </a:xfrm>
          <a:prstGeom prst="rect">
            <a:avLst/>
          </a:prstGeom>
        </p:spPr>
        <p:txBody>
          <a:bodyPr lIns="0" tIns="0" rIns="0" bIns="0" rtlCol="0" anchor="t">
            <a:spAutoFit/>
          </a:bodyPr>
          <a:lstStyle/>
          <a:p>
            <a:pPr defTabSz="914445">
              <a:lnSpc>
                <a:spcPts val="6720"/>
              </a:lnSpc>
              <a:defRPr/>
            </a:pPr>
            <a:r>
              <a:rPr lang="en-US" sz="5600" b="1" dirty="0">
                <a:solidFill>
                  <a:srgbClr val="213A7A"/>
                </a:solidFill>
                <a:latin typeface="Poppins Bold"/>
              </a:rPr>
              <a:t>General Tax Authority</a:t>
            </a:r>
          </a:p>
        </p:txBody>
      </p:sp>
      <p:sp>
        <p:nvSpPr>
          <p:cNvPr id="9" name="TextBox 9"/>
          <p:cNvSpPr txBox="1"/>
          <p:nvPr/>
        </p:nvSpPr>
        <p:spPr>
          <a:xfrm>
            <a:off x="7376973" y="1876211"/>
            <a:ext cx="9882327" cy="7797006"/>
          </a:xfrm>
          <a:prstGeom prst="rect">
            <a:avLst/>
          </a:prstGeom>
        </p:spPr>
        <p:txBody>
          <a:bodyPr lIns="0" tIns="0" rIns="0" bIns="0" rtlCol="0" anchor="t">
            <a:spAutoFit/>
          </a:bodyPr>
          <a:lstStyle/>
          <a:p>
            <a:pPr defTabSz="914445" fontAlgn="base">
              <a:spcBef>
                <a:spcPts val="1001"/>
              </a:spcBef>
              <a:spcAft>
                <a:spcPts val="1001"/>
              </a:spcAft>
              <a:buClr>
                <a:schemeClr val="bg1"/>
              </a:buClr>
              <a:defRPr/>
            </a:pPr>
            <a:r>
              <a:rPr lang="en-US" sz="3000" u="sng" dirty="0">
                <a:solidFill>
                  <a:schemeClr val="bg1"/>
                </a:solidFill>
                <a:latin typeface="Montserrat"/>
              </a:rPr>
              <a:t>Internal systems</a:t>
            </a:r>
          </a:p>
          <a:p>
            <a:pPr marL="457223" indent="-457223" defTabSz="914445" fontAlgn="base">
              <a:spcBef>
                <a:spcPts val="1001"/>
              </a:spcBef>
              <a:spcAft>
                <a:spcPts val="1001"/>
              </a:spcAft>
              <a:buClr>
                <a:schemeClr val="bg1"/>
              </a:buClr>
              <a:buFont typeface="Arial" panose="020B0604020202020204" pitchFamily="34" charset="0"/>
              <a:buChar char="•"/>
              <a:defRPr/>
            </a:pPr>
            <a:r>
              <a:rPr lang="en-US" sz="3000" b="1" dirty="0">
                <a:solidFill>
                  <a:schemeClr val="bg1"/>
                </a:solidFill>
                <a:latin typeface="Montserrat"/>
              </a:rPr>
              <a:t>Sex and age disaggregated data system </a:t>
            </a:r>
            <a:r>
              <a:rPr lang="en-US" sz="3000" dirty="0">
                <a:solidFill>
                  <a:schemeClr val="bg1"/>
                </a:solidFill>
                <a:latin typeface="Montserrat"/>
              </a:rPr>
              <a:t>in place with KPIs to follow gender gaps.</a:t>
            </a:r>
          </a:p>
          <a:p>
            <a:pPr marL="457223" indent="-457223" defTabSz="914445" fontAlgn="base">
              <a:spcBef>
                <a:spcPts val="1001"/>
              </a:spcBef>
              <a:spcAft>
                <a:spcPts val="1001"/>
              </a:spcAft>
              <a:buClr>
                <a:schemeClr val="bg1"/>
              </a:buClr>
              <a:buFont typeface="Arial" panose="020B0604020202020204" pitchFamily="34" charset="0"/>
              <a:buChar char="•"/>
              <a:defRPr/>
            </a:pPr>
            <a:r>
              <a:rPr lang="en-US" sz="3000" b="1" dirty="0">
                <a:solidFill>
                  <a:schemeClr val="bg1"/>
                </a:solidFill>
                <a:latin typeface="Montserrat"/>
              </a:rPr>
              <a:t>Tax services gender checklist institutionalized </a:t>
            </a:r>
            <a:r>
              <a:rPr lang="en-US" sz="3000" dirty="0">
                <a:solidFill>
                  <a:schemeClr val="bg1"/>
                </a:solidFill>
                <a:latin typeface="Montserrat"/>
              </a:rPr>
              <a:t>and staff in the regions trained to implement it.</a:t>
            </a:r>
          </a:p>
          <a:p>
            <a:pPr fontAlgn="base">
              <a:spcBef>
                <a:spcPts val="1001"/>
              </a:spcBef>
              <a:spcAft>
                <a:spcPts val="1001"/>
              </a:spcAft>
              <a:buClr>
                <a:schemeClr val="bg1"/>
              </a:buClr>
              <a:defRPr/>
            </a:pPr>
            <a:r>
              <a:rPr lang="en-US" sz="3000" u="sng" dirty="0">
                <a:solidFill>
                  <a:schemeClr val="bg1"/>
                </a:solidFill>
                <a:latin typeface="Montserrat"/>
              </a:rPr>
              <a:t>Improved services to tax payers:</a:t>
            </a:r>
          </a:p>
          <a:p>
            <a:pPr marL="457223" indent="-457223" fontAlgn="base">
              <a:spcBef>
                <a:spcPts val="1001"/>
              </a:spcBef>
              <a:spcAft>
                <a:spcPts val="1001"/>
              </a:spcAft>
              <a:buClr>
                <a:schemeClr val="bg1"/>
              </a:buClr>
              <a:buFont typeface="Arial" panose="020B0604020202020204" pitchFamily="34" charset="0"/>
              <a:buChar char="•"/>
              <a:defRPr/>
            </a:pPr>
            <a:r>
              <a:rPr lang="en-US" sz="3000" dirty="0">
                <a:solidFill>
                  <a:schemeClr val="bg1"/>
                </a:solidFill>
                <a:latin typeface="Montserrat"/>
              </a:rPr>
              <a:t>Dedicated </a:t>
            </a:r>
            <a:r>
              <a:rPr lang="en-US" sz="3000" b="1" dirty="0">
                <a:solidFill>
                  <a:schemeClr val="bg1"/>
                </a:solidFill>
                <a:latin typeface="Montserrat"/>
              </a:rPr>
              <a:t>taxpayer education programs for women taxpayers </a:t>
            </a:r>
            <a:r>
              <a:rPr lang="en-US" sz="3000" dirty="0">
                <a:solidFill>
                  <a:schemeClr val="bg1"/>
                </a:solidFill>
                <a:latin typeface="Montserrat"/>
              </a:rPr>
              <a:t>and entrepreneurs.</a:t>
            </a:r>
          </a:p>
          <a:p>
            <a:pPr marL="457223" indent="-457223" fontAlgn="base">
              <a:spcBef>
                <a:spcPts val="1001"/>
              </a:spcBef>
              <a:spcAft>
                <a:spcPts val="1001"/>
              </a:spcAft>
              <a:buClr>
                <a:schemeClr val="bg1"/>
              </a:buClr>
              <a:buFont typeface="Arial" panose="020B0604020202020204" pitchFamily="34" charset="0"/>
              <a:buChar char="•"/>
              <a:defRPr/>
            </a:pPr>
            <a:r>
              <a:rPr lang="en-US" sz="3000" b="1" dirty="0">
                <a:solidFill>
                  <a:schemeClr val="bg1"/>
                </a:solidFill>
                <a:latin typeface="Montserrat"/>
              </a:rPr>
              <a:t>Engagement with women’s CSOs </a:t>
            </a:r>
            <a:r>
              <a:rPr lang="en-US" sz="3000" dirty="0">
                <a:solidFill>
                  <a:schemeClr val="bg1"/>
                </a:solidFill>
                <a:latin typeface="Montserrat"/>
              </a:rPr>
              <a:t>to better address gender issues in tax compliance.</a:t>
            </a:r>
          </a:p>
          <a:p>
            <a:pPr fontAlgn="base">
              <a:spcBef>
                <a:spcPts val="1001"/>
              </a:spcBef>
              <a:spcAft>
                <a:spcPts val="1001"/>
              </a:spcAft>
              <a:buClr>
                <a:schemeClr val="bg1"/>
              </a:buClr>
              <a:defRPr/>
            </a:pPr>
            <a:r>
              <a:rPr lang="en-US" sz="3000" u="sng" dirty="0">
                <a:solidFill>
                  <a:schemeClr val="bg1"/>
                </a:solidFill>
                <a:latin typeface="Montserrat"/>
              </a:rPr>
              <a:t>Tax policy reforms</a:t>
            </a:r>
          </a:p>
          <a:p>
            <a:pPr marL="457223" indent="-457223" fontAlgn="base">
              <a:spcBef>
                <a:spcPts val="1001"/>
              </a:spcBef>
              <a:spcAft>
                <a:spcPts val="1001"/>
              </a:spcAft>
              <a:buClr>
                <a:schemeClr val="bg1"/>
              </a:buClr>
              <a:buFont typeface="Arial" panose="020B0604020202020204" pitchFamily="34" charset="0"/>
              <a:buChar char="•"/>
              <a:defRPr/>
            </a:pPr>
            <a:r>
              <a:rPr lang="en-US" sz="3000" b="1" dirty="0">
                <a:solidFill>
                  <a:schemeClr val="bg1"/>
                </a:solidFill>
                <a:latin typeface="Montserrat"/>
              </a:rPr>
              <a:t>Ministry of Finance </a:t>
            </a:r>
            <a:r>
              <a:rPr lang="en-US" sz="3000" dirty="0">
                <a:solidFill>
                  <a:schemeClr val="bg1"/>
                </a:solidFill>
                <a:latin typeface="Montserrat"/>
              </a:rPr>
              <a:t>assessment of indirect gender biases in personal income tax policies.</a:t>
            </a:r>
            <a:endParaRPr lang="en-US" sz="3000" b="1" kern="100" dirty="0">
              <a:solidFill>
                <a:schemeClr val="bg1"/>
              </a:solidFill>
              <a:latin typeface="Poppins" pitchFamily="2" charset="77"/>
              <a:cs typeface="Poppins" pitchFamily="2" charset="77"/>
            </a:endParaRPr>
          </a:p>
        </p:txBody>
      </p:sp>
      <p:sp>
        <p:nvSpPr>
          <p:cNvPr id="10" name="TextBox 10"/>
          <p:cNvSpPr txBox="1"/>
          <p:nvPr/>
        </p:nvSpPr>
        <p:spPr>
          <a:xfrm>
            <a:off x="1028700" y="8437331"/>
            <a:ext cx="4720679" cy="569387"/>
          </a:xfrm>
          <a:prstGeom prst="rect">
            <a:avLst/>
          </a:prstGeom>
        </p:spPr>
        <p:txBody>
          <a:bodyPr lIns="0" tIns="0" rIns="0" bIns="0" rtlCol="0" anchor="t">
            <a:spAutoFit/>
          </a:bodyPr>
          <a:lstStyle/>
          <a:p>
            <a:pPr defTabSz="914445">
              <a:lnSpc>
                <a:spcPts val="4760"/>
              </a:lnSpc>
              <a:defRPr/>
            </a:pPr>
            <a:r>
              <a:rPr lang="en-US" sz="3401" b="1" dirty="0">
                <a:solidFill>
                  <a:srgbClr val="EF7E20"/>
                </a:solidFill>
                <a:latin typeface="Montserrat Bold"/>
              </a:rPr>
              <a:t>Mongolia</a:t>
            </a:r>
          </a:p>
        </p:txBody>
      </p:sp>
      <p:sp>
        <p:nvSpPr>
          <p:cNvPr id="11" name="TextBox 11"/>
          <p:cNvSpPr txBox="1"/>
          <p:nvPr/>
        </p:nvSpPr>
        <p:spPr>
          <a:xfrm>
            <a:off x="7376973" y="676731"/>
            <a:ext cx="8594547" cy="1038746"/>
          </a:xfrm>
          <a:prstGeom prst="rect">
            <a:avLst/>
          </a:prstGeom>
        </p:spPr>
        <p:txBody>
          <a:bodyPr wrap="square" lIns="0" tIns="0" rIns="0" bIns="0" rtlCol="0" anchor="t">
            <a:spAutoFit/>
          </a:bodyPr>
          <a:lstStyle/>
          <a:p>
            <a:pPr defTabSz="914445">
              <a:lnSpc>
                <a:spcPts val="8400"/>
              </a:lnSpc>
              <a:defRPr/>
            </a:pPr>
            <a:r>
              <a:rPr lang="en-US" sz="6000" b="1">
                <a:solidFill>
                  <a:srgbClr val="EF7E20"/>
                </a:solidFill>
                <a:latin typeface="Poppins Bold"/>
              </a:rPr>
              <a:t>Results &amp; Impacts</a:t>
            </a:r>
          </a:p>
        </p:txBody>
      </p:sp>
      <p:pic>
        <p:nvPicPr>
          <p:cNvPr id="12" name="Picture 11">
            <a:extLst>
              <a:ext uri="{FF2B5EF4-FFF2-40B4-BE49-F238E27FC236}">
                <a16:creationId xmlns:a16="http://schemas.microsoft.com/office/drawing/2014/main" id="{EB13DBE8-7F3A-9DDD-2627-D5ABE10D79F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4319" y="1188379"/>
            <a:ext cx="5427177" cy="4376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reeform 14">
            <a:extLst>
              <a:ext uri="{FF2B5EF4-FFF2-40B4-BE49-F238E27FC236}">
                <a16:creationId xmlns:a16="http://schemas.microsoft.com/office/drawing/2014/main" id="{08033A03-B5CB-F942-D33E-68FCB2DC9ABC}"/>
              </a:ext>
            </a:extLst>
          </p:cNvPr>
          <p:cNvSpPr/>
          <p:nvPr/>
        </p:nvSpPr>
        <p:spPr>
          <a:xfrm>
            <a:off x="4492495" y="4197654"/>
            <a:ext cx="2295326" cy="2171347"/>
          </a:xfrm>
          <a:custGeom>
            <a:avLst/>
            <a:gdLst/>
            <a:ahLst/>
            <a:cxnLst/>
            <a:rect l="l" t="t" r="r" b="b"/>
            <a:pathLst>
              <a:path w="3364781" h="3179639">
                <a:moveTo>
                  <a:pt x="0" y="0"/>
                </a:moveTo>
                <a:lnTo>
                  <a:pt x="3364781" y="0"/>
                </a:lnTo>
                <a:lnTo>
                  <a:pt x="3364781" y="3179640"/>
                </a:lnTo>
                <a:lnTo>
                  <a:pt x="0" y="317964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
          </a:p>
        </p:txBody>
      </p:sp>
    </p:spTree>
    <p:extLst>
      <p:ext uri="{BB962C8B-B14F-4D97-AF65-F5344CB8AC3E}">
        <p14:creationId xmlns:p14="http://schemas.microsoft.com/office/powerpoint/2010/main" val="336663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33612" y="0"/>
            <a:ext cx="11554388" cy="10287000"/>
            <a:chOff x="0" y="0"/>
            <a:chExt cx="2738818" cy="2438400"/>
          </a:xfrm>
        </p:grpSpPr>
        <p:sp>
          <p:nvSpPr>
            <p:cNvPr id="3" name="Freeform 3"/>
            <p:cNvSpPr/>
            <p:nvPr/>
          </p:nvSpPr>
          <p:spPr>
            <a:xfrm>
              <a:off x="0" y="0"/>
              <a:ext cx="2738818" cy="2438400"/>
            </a:xfrm>
            <a:custGeom>
              <a:avLst/>
              <a:gdLst/>
              <a:ahLst/>
              <a:cxnLst/>
              <a:rect l="l" t="t" r="r" b="b"/>
              <a:pathLst>
                <a:path w="2738818" h="2438400">
                  <a:moveTo>
                    <a:pt x="0" y="0"/>
                  </a:moveTo>
                  <a:lnTo>
                    <a:pt x="2738818" y="0"/>
                  </a:lnTo>
                  <a:lnTo>
                    <a:pt x="2738818" y="2438400"/>
                  </a:lnTo>
                  <a:lnTo>
                    <a:pt x="0" y="2438400"/>
                  </a:lnTo>
                  <a:close/>
                </a:path>
              </a:pathLst>
            </a:custGeom>
            <a:solidFill>
              <a:srgbClr val="213A7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2738818" cy="2476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028700" y="6202580"/>
            <a:ext cx="5267004" cy="1718997"/>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rgbClr val="213A7A"/>
                </a:solidFill>
                <a:effectLst/>
                <a:uLnTx/>
                <a:uFillTx/>
                <a:latin typeface="Poppins Bold"/>
                <a:ea typeface="+mn-ea"/>
                <a:cs typeface="+mn-cs"/>
              </a:rPr>
              <a:t>Tribunal du Contas</a:t>
            </a:r>
          </a:p>
        </p:txBody>
      </p:sp>
      <p:sp>
        <p:nvSpPr>
          <p:cNvPr id="9" name="TextBox 9"/>
          <p:cNvSpPr txBox="1"/>
          <p:nvPr/>
        </p:nvSpPr>
        <p:spPr>
          <a:xfrm>
            <a:off x="7376973" y="2809527"/>
            <a:ext cx="9882327" cy="4667945"/>
          </a:xfrm>
          <a:prstGeom prst="rect">
            <a:avLst/>
          </a:prstGeom>
        </p:spPr>
        <p:txBody>
          <a:bodyPr lIns="0" tIns="0" rIns="0" bIns="0" rtlCol="0" anchor="t">
            <a:spAutoFit/>
          </a:bodyPr>
          <a:lstStyle/>
          <a:p>
            <a:pPr marL="457200" marR="0" lvl="0" indent="-457200" defTabSz="914400" rtl="0" eaLnBrk="1" fontAlgn="base" latinLnBrk="0" hangingPunct="1">
              <a:lnSpc>
                <a:spcPct val="100000"/>
              </a:lnSpc>
              <a:spcBef>
                <a:spcPts val="1000"/>
              </a:spcBef>
              <a:spcAft>
                <a:spcPts val="1000"/>
              </a:spcAft>
              <a:buClr>
                <a:schemeClr val="bg1"/>
              </a:buClr>
              <a:buSzTx/>
              <a:buFont typeface="Arial" panose="020B0604020202020204" pitchFamily="34" charset="0"/>
              <a:buChar char="•"/>
              <a:tabLst/>
              <a:defRPr/>
            </a:pPr>
            <a:r>
              <a:rPr kumimoji="0" lang="en-US" sz="3000" b="1" i="0" u="none" strike="noStrike" kern="1200" cap="none" spc="0" normalizeH="0" baseline="0" noProof="0" dirty="0">
                <a:ln>
                  <a:noFill/>
                </a:ln>
                <a:solidFill>
                  <a:schemeClr val="bg1"/>
                </a:solidFill>
                <a:effectLst/>
                <a:uLnTx/>
                <a:uFillTx/>
                <a:latin typeface="Montserrat"/>
                <a:ea typeface="+mn-ea"/>
                <a:cs typeface="+mn-cs"/>
              </a:rPr>
              <a:t>Audit on Systems and Practices for the Prevention and Combat of Harassment in Federal Universities</a:t>
            </a:r>
          </a:p>
          <a:p>
            <a:pPr marL="457200" marR="0" lvl="0" indent="-457200" defTabSz="914400" rtl="0" eaLnBrk="1" fontAlgn="base" latinLnBrk="0" hangingPunct="1">
              <a:lnSpc>
                <a:spcPct val="100000"/>
              </a:lnSpc>
              <a:spcBef>
                <a:spcPts val="1000"/>
              </a:spcBef>
              <a:spcAft>
                <a:spcPts val="1000"/>
              </a:spcAft>
              <a:buClr>
                <a:schemeClr val="bg1"/>
              </a:buClr>
              <a:buSzTx/>
              <a:buFont typeface="Arial" panose="020B0604020202020204" pitchFamily="34" charset="0"/>
              <a:buChar char="•"/>
              <a:tabLst/>
              <a:defRPr/>
            </a:pPr>
            <a:r>
              <a:rPr kumimoji="0" lang="en-US" sz="3000" b="1" i="0" u="none" strike="noStrike" kern="1200" cap="none" spc="0" normalizeH="0" baseline="0" noProof="0" dirty="0">
                <a:ln>
                  <a:noFill/>
                </a:ln>
                <a:solidFill>
                  <a:schemeClr val="bg1"/>
                </a:solidFill>
                <a:effectLst/>
                <a:uLnTx/>
                <a:uFillTx/>
                <a:latin typeface="Montserrat"/>
                <a:ea typeface="+mn-ea"/>
                <a:cs typeface="+mn-cs"/>
              </a:rPr>
              <a:t>Audit on SDG 5.5</a:t>
            </a:r>
          </a:p>
          <a:p>
            <a:pPr marL="457200" marR="0" lvl="0" indent="-457200" defTabSz="914400" rtl="0" eaLnBrk="1" fontAlgn="base" latinLnBrk="0" hangingPunct="1">
              <a:lnSpc>
                <a:spcPct val="100000"/>
              </a:lnSpc>
              <a:spcBef>
                <a:spcPts val="1000"/>
              </a:spcBef>
              <a:spcAft>
                <a:spcPts val="1000"/>
              </a:spcAft>
              <a:buClr>
                <a:schemeClr val="bg1"/>
              </a:buClr>
              <a:buSzTx/>
              <a:buFont typeface="Arial" panose="020B0604020202020204" pitchFamily="34" charset="0"/>
              <a:buChar char="•"/>
              <a:tabLst/>
              <a:defRPr/>
            </a:pPr>
            <a:r>
              <a:rPr kumimoji="0" lang="en-US" sz="3000" b="1" i="0" u="none" strike="noStrike" kern="1200" cap="none" spc="0" normalizeH="0" baseline="0" noProof="0" dirty="0">
                <a:ln>
                  <a:noFill/>
                </a:ln>
                <a:solidFill>
                  <a:schemeClr val="bg1"/>
                </a:solidFill>
                <a:effectLst/>
                <a:uLnTx/>
                <a:uFillTx/>
                <a:latin typeface="Montserrat"/>
                <a:ea typeface="+mn-ea"/>
                <a:cs typeface="+mn-cs"/>
              </a:rPr>
              <a:t>Citizen Task Force </a:t>
            </a:r>
            <a:r>
              <a:rPr kumimoji="0" lang="en-US" sz="3000" b="0" i="0" u="none" strike="noStrike" kern="1200" cap="none" spc="0" normalizeH="0" baseline="0" noProof="0" dirty="0">
                <a:ln>
                  <a:noFill/>
                </a:ln>
                <a:solidFill>
                  <a:schemeClr val="bg1"/>
                </a:solidFill>
                <a:effectLst/>
                <a:uLnTx/>
                <a:uFillTx/>
                <a:latin typeface="Montserrat"/>
                <a:ea typeface="+mn-ea"/>
                <a:cs typeface="+mn-cs"/>
              </a:rPr>
              <a:t>- Schools Construction Works: Data collection regarding the influence of daycare availability on women's lives to bolster the communication campaign of the Task Force Works.</a:t>
            </a:r>
          </a:p>
        </p:txBody>
      </p:sp>
      <p:sp>
        <p:nvSpPr>
          <p:cNvPr id="10" name="TextBox 10"/>
          <p:cNvSpPr txBox="1"/>
          <p:nvPr/>
        </p:nvSpPr>
        <p:spPr>
          <a:xfrm>
            <a:off x="1028700" y="7835655"/>
            <a:ext cx="4720679" cy="569451"/>
          </a:xfrm>
          <a:prstGeom prst="rect">
            <a:avLst/>
          </a:prstGeom>
        </p:spPr>
        <p:txBody>
          <a:bodyPr lIns="0" tIns="0" rIns="0" bIns="0" rtlCol="0" anchor="t">
            <a:spAutoFit/>
          </a:bodyPr>
          <a:lstStyle/>
          <a:p>
            <a:pPr marL="0" marR="0" lvl="0" indent="0" algn="l" defTabSz="914400" rtl="0" eaLnBrk="1" fontAlgn="auto" latinLnBrk="0" hangingPunct="1">
              <a:lnSpc>
                <a:spcPts val="476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F7E20"/>
                </a:solidFill>
                <a:effectLst/>
                <a:uLnTx/>
                <a:uFillTx/>
                <a:latin typeface="Montserrat Bold"/>
                <a:ea typeface="+mn-ea"/>
                <a:cs typeface="+mn-cs"/>
              </a:rPr>
              <a:t>Brazil</a:t>
            </a:r>
          </a:p>
        </p:txBody>
      </p:sp>
      <p:sp>
        <p:nvSpPr>
          <p:cNvPr id="11" name="TextBox 11"/>
          <p:cNvSpPr txBox="1"/>
          <p:nvPr/>
        </p:nvSpPr>
        <p:spPr>
          <a:xfrm>
            <a:off x="7602055" y="1188377"/>
            <a:ext cx="8594547" cy="1038682"/>
          </a:xfrm>
          <a:prstGeom prst="rect">
            <a:avLst/>
          </a:prstGeom>
        </p:spPr>
        <p:txBody>
          <a:bodyPr wrap="square" lIns="0" tIns="0" rIns="0" bIns="0" rtlCol="0" anchor="t">
            <a:spAutoFit/>
          </a:bodyPr>
          <a:lstStyle/>
          <a:p>
            <a:pPr marL="0" marR="0" lvl="0" indent="0" algn="l" defTabSz="914400" rtl="0" eaLnBrk="1" fontAlgn="auto" latinLnBrk="0" hangingPunct="1">
              <a:lnSpc>
                <a:spcPts val="8399"/>
              </a:lnSpc>
              <a:spcBef>
                <a:spcPts val="0"/>
              </a:spcBef>
              <a:spcAft>
                <a:spcPts val="0"/>
              </a:spcAft>
              <a:buClrTx/>
              <a:buSzTx/>
              <a:buFontTx/>
              <a:buNone/>
              <a:tabLst/>
              <a:defRPr/>
            </a:pPr>
            <a:r>
              <a:rPr lang="en-US" sz="5999" b="1" dirty="0">
                <a:solidFill>
                  <a:srgbClr val="EF7E20"/>
                </a:solidFill>
                <a:latin typeface="Poppins Bold"/>
              </a:rPr>
              <a:t>Advances</a:t>
            </a:r>
            <a:endParaRPr kumimoji="0" lang="en-US" sz="5999" b="1" i="0" u="none" strike="noStrike" kern="1200" cap="none" spc="0" normalizeH="0" baseline="0" noProof="0" dirty="0">
              <a:ln>
                <a:noFill/>
              </a:ln>
              <a:solidFill>
                <a:srgbClr val="EF7E20"/>
              </a:solidFill>
              <a:effectLst/>
              <a:uLnTx/>
              <a:uFillTx/>
              <a:latin typeface="Poppins Bold"/>
              <a:ea typeface="+mn-ea"/>
              <a:cs typeface="+mn-cs"/>
            </a:endParaRPr>
          </a:p>
        </p:txBody>
      </p:sp>
      <p:pic>
        <p:nvPicPr>
          <p:cNvPr id="12" name="Picture 11">
            <a:extLst>
              <a:ext uri="{FF2B5EF4-FFF2-40B4-BE49-F238E27FC236}">
                <a16:creationId xmlns:a16="http://schemas.microsoft.com/office/drawing/2014/main" id="{EB13DBE8-7F3A-9DDD-2627-D5ABE10D79F7}"/>
              </a:ext>
            </a:extLst>
          </p:cNvPr>
          <p:cNvPicPr>
            <a:picLocks noChangeAspect="1"/>
          </p:cNvPicPr>
          <p:nvPr/>
        </p:nvPicPr>
        <p:blipFill>
          <a:blip r:embed="rId3">
            <a:extLst>
              <a:ext uri="{28A0092B-C50C-407E-A947-70E740481C1C}">
                <a14:useLocalDpi xmlns:a14="http://schemas.microsoft.com/office/drawing/2010/main" val="0"/>
              </a:ext>
            </a:extLst>
          </a:blip>
          <a:srcRect l="19641" r="19641"/>
          <a:stretch/>
        </p:blipFill>
        <p:spPr>
          <a:xfrm>
            <a:off x="814318" y="1188377"/>
            <a:ext cx="5427177" cy="4376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uadroTexto 4">
            <a:extLst>
              <a:ext uri="{FF2B5EF4-FFF2-40B4-BE49-F238E27FC236}">
                <a16:creationId xmlns:a16="http://schemas.microsoft.com/office/drawing/2014/main" id="{338A87F2-04E0-2209-868C-1FF28C757C51}"/>
              </a:ext>
            </a:extLst>
          </p:cNvPr>
          <p:cNvSpPr txBox="1"/>
          <p:nvPr/>
        </p:nvSpPr>
        <p:spPr>
          <a:xfrm rot="19081796">
            <a:off x="3045274" y="8089635"/>
            <a:ext cx="4325313" cy="630942"/>
          </a:xfrm>
          <a:prstGeom prst="rect">
            <a:avLst/>
          </a:prstGeom>
          <a:noFill/>
        </p:spPr>
        <p:txBody>
          <a:bodyPr wrap="square" rtlCol="0">
            <a:spAutoFit/>
          </a:bodyPr>
          <a:lstStyle/>
          <a:p>
            <a:r>
              <a:rPr lang="es-ES" sz="3500" dirty="0">
                <a:solidFill>
                  <a:srgbClr val="C00000"/>
                </a:solidFill>
                <a:latin typeface="Poppins" pitchFamily="2" charset="77"/>
                <a:cs typeface="Poppins" pitchFamily="2" charset="77"/>
              </a:rPr>
              <a:t>In </a:t>
            </a:r>
            <a:r>
              <a:rPr lang="es-ES" sz="3500" dirty="0" err="1">
                <a:solidFill>
                  <a:srgbClr val="C00000"/>
                </a:solidFill>
                <a:latin typeface="Poppins" pitchFamily="2" charset="77"/>
                <a:cs typeface="Poppins" pitchFamily="2" charset="77"/>
              </a:rPr>
              <a:t>the</a:t>
            </a:r>
            <a:r>
              <a:rPr lang="es-ES" sz="3500" dirty="0">
                <a:solidFill>
                  <a:srgbClr val="C00000"/>
                </a:solidFill>
                <a:latin typeface="Poppins" pitchFamily="2" charset="77"/>
                <a:cs typeface="Poppins" pitchFamily="2" charset="77"/>
              </a:rPr>
              <a:t> </a:t>
            </a:r>
            <a:r>
              <a:rPr lang="es-ES" sz="3500" dirty="0" err="1">
                <a:solidFill>
                  <a:srgbClr val="C00000"/>
                </a:solidFill>
                <a:latin typeface="Poppins" pitchFamily="2" charset="77"/>
                <a:cs typeface="Poppins" pitchFamily="2" charset="77"/>
              </a:rPr>
              <a:t>making</a:t>
            </a:r>
            <a:r>
              <a:rPr lang="es-ES" sz="3500" dirty="0">
                <a:solidFill>
                  <a:srgbClr val="C00000"/>
                </a:solidFill>
                <a:latin typeface="Poppins" pitchFamily="2" charset="77"/>
                <a:cs typeface="Poppins" pitchFamily="2" charset="77"/>
              </a:rPr>
              <a:t>…</a:t>
            </a:r>
          </a:p>
        </p:txBody>
      </p:sp>
    </p:spTree>
    <p:extLst>
      <p:ext uri="{BB962C8B-B14F-4D97-AF65-F5344CB8AC3E}">
        <p14:creationId xmlns:p14="http://schemas.microsoft.com/office/powerpoint/2010/main" val="305430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3A7A"/>
        </a:solidFill>
        <a:effectLst/>
      </p:bgPr>
    </p:bg>
    <p:spTree>
      <p:nvGrpSpPr>
        <p:cNvPr id="1" name="">
          <a:extLst>
            <a:ext uri="{FF2B5EF4-FFF2-40B4-BE49-F238E27FC236}">
              <a16:creationId xmlns:a16="http://schemas.microsoft.com/office/drawing/2014/main" id="{18397E4D-6C7E-60C7-4F78-5961E6651B7E}"/>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2510C1B-A173-4EC9-F00C-69FAA6D80CCC}"/>
              </a:ext>
            </a:extLst>
          </p:cNvPr>
          <p:cNvSpPr/>
          <p:nvPr/>
        </p:nvSpPr>
        <p:spPr>
          <a:xfrm>
            <a:off x="1028700" y="601417"/>
            <a:ext cx="16230600" cy="0"/>
          </a:xfrm>
          <a:prstGeom prst="line">
            <a:avLst/>
          </a:prstGeom>
          <a:ln w="19050" cap="flat">
            <a:solidFill>
              <a:srgbClr val="213A7A"/>
            </a:solidFill>
            <a:prstDash val="solid"/>
            <a:headEnd type="none" w="sm" len="sm"/>
            <a:tailEnd type="none" w="sm" len="sm"/>
          </a:ln>
        </p:spPr>
        <p:txBody>
          <a:bodyPr/>
          <a:lstStyle/>
          <a:p>
            <a:endParaRPr lang="es-ES"/>
          </a:p>
        </p:txBody>
      </p:sp>
      <p:pic>
        <p:nvPicPr>
          <p:cNvPr id="9" name="Picture 8" descr="A picture containing drawing, clock&#10;&#10;Description automatically generated">
            <a:extLst>
              <a:ext uri="{FF2B5EF4-FFF2-40B4-BE49-F238E27FC236}">
                <a16:creationId xmlns:a16="http://schemas.microsoft.com/office/drawing/2014/main" id="{AA76A0D2-0C77-76A5-6FD0-41A82C87C5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3811" y="227994"/>
            <a:ext cx="531578" cy="1135585"/>
          </a:xfrm>
          <a:prstGeom prst="rect">
            <a:avLst/>
          </a:prstGeom>
          <a:effectLst>
            <a:outerShdw blurRad="301249" dist="81843" dir="6360000" sx="101000" sy="101000" algn="tl" rotWithShape="0">
              <a:prstClr val="black">
                <a:alpha val="92771"/>
              </a:prstClr>
            </a:outerShdw>
          </a:effectLst>
        </p:spPr>
      </p:pic>
      <p:sp>
        <p:nvSpPr>
          <p:cNvPr id="19" name="TextBox 5">
            <a:extLst>
              <a:ext uri="{FF2B5EF4-FFF2-40B4-BE49-F238E27FC236}">
                <a16:creationId xmlns:a16="http://schemas.microsoft.com/office/drawing/2014/main" id="{B7F3E827-6EEF-3CC1-20EA-2A874F7939C1}"/>
              </a:ext>
            </a:extLst>
          </p:cNvPr>
          <p:cNvSpPr txBox="1"/>
          <p:nvPr/>
        </p:nvSpPr>
        <p:spPr>
          <a:xfrm>
            <a:off x="2918557" y="4284001"/>
            <a:ext cx="16230600" cy="859787"/>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chemeClr val="bg1"/>
                </a:solidFill>
                <a:effectLst/>
                <a:uLnTx/>
                <a:uFillTx/>
                <a:latin typeface="Poppins Bold"/>
                <a:ea typeface="+mn-ea"/>
                <a:cs typeface="+mn-cs"/>
              </a:rPr>
              <a:t>Why the Seal for A</a:t>
            </a:r>
            <a:r>
              <a:rPr lang="en-US" sz="5599" b="1" dirty="0" err="1">
                <a:solidFill>
                  <a:schemeClr val="bg1"/>
                </a:solidFill>
                <a:latin typeface="Poppins Bold"/>
              </a:rPr>
              <a:t>udit</a:t>
            </a:r>
            <a:r>
              <a:rPr lang="en-US" sz="5599" b="1" dirty="0">
                <a:solidFill>
                  <a:schemeClr val="bg1"/>
                </a:solidFill>
                <a:latin typeface="Poppins Bold"/>
              </a:rPr>
              <a:t> institutions</a:t>
            </a:r>
            <a:r>
              <a:rPr kumimoji="0" lang="en-US" sz="5599" b="1" i="0" u="none" strike="noStrike" kern="1200" cap="none" spc="0" normalizeH="0" baseline="0" noProof="0" dirty="0">
                <a:ln>
                  <a:noFill/>
                </a:ln>
                <a:solidFill>
                  <a:schemeClr val="bg1"/>
                </a:solidFill>
                <a:effectLst/>
                <a:uLnTx/>
                <a:uFillTx/>
                <a:latin typeface="Poppins Bold"/>
                <a:ea typeface="+mn-ea"/>
                <a:cs typeface="+mn-cs"/>
              </a:rPr>
              <a:t>?</a:t>
            </a:r>
          </a:p>
        </p:txBody>
      </p:sp>
    </p:spTree>
    <p:extLst>
      <p:ext uri="{BB962C8B-B14F-4D97-AF65-F5344CB8AC3E}">
        <p14:creationId xmlns:p14="http://schemas.microsoft.com/office/powerpoint/2010/main" val="144685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DA766D7-8BF4-B179-319C-002DB31423A6}"/>
            </a:ext>
          </a:extLst>
        </p:cNvPr>
        <p:cNvGrpSpPr/>
        <p:nvPr/>
      </p:nvGrpSpPr>
      <p:grpSpPr>
        <a:xfrm>
          <a:off x="0" y="0"/>
          <a:ext cx="0" cy="0"/>
          <a:chOff x="0" y="0"/>
          <a:chExt cx="0" cy="0"/>
        </a:xfrm>
      </p:grpSpPr>
      <p:pic>
        <p:nvPicPr>
          <p:cNvPr id="130" name="Google Shape;130;p4" descr="Texto&#10;&#10;Descripción generada automáticamente con confianza baja">
            <a:extLst>
              <a:ext uri="{FF2B5EF4-FFF2-40B4-BE49-F238E27FC236}">
                <a16:creationId xmlns:a16="http://schemas.microsoft.com/office/drawing/2014/main" id="{67CA010E-7E61-B082-8AFD-A955C1A7D32B}"/>
              </a:ext>
            </a:extLst>
          </p:cNvPr>
          <p:cNvPicPr preferRelativeResize="0"/>
          <p:nvPr/>
        </p:nvPicPr>
        <p:blipFill rotWithShape="1">
          <a:blip r:embed="rId3">
            <a:alphaModFix/>
          </a:blip>
          <a:srcRect/>
          <a:stretch/>
        </p:blipFill>
        <p:spPr>
          <a:xfrm>
            <a:off x="16155715" y="115975"/>
            <a:ext cx="1880129" cy="1880129"/>
          </a:xfrm>
          <a:prstGeom prst="rect">
            <a:avLst/>
          </a:prstGeom>
          <a:noFill/>
          <a:ln>
            <a:noFill/>
          </a:ln>
        </p:spPr>
      </p:pic>
      <p:grpSp>
        <p:nvGrpSpPr>
          <p:cNvPr id="5" name="Group 2">
            <a:extLst>
              <a:ext uri="{FF2B5EF4-FFF2-40B4-BE49-F238E27FC236}">
                <a16:creationId xmlns:a16="http://schemas.microsoft.com/office/drawing/2014/main" id="{BAAA0CE1-2041-BF6F-70AF-4ACE88677831}"/>
              </a:ext>
            </a:extLst>
          </p:cNvPr>
          <p:cNvGrpSpPr/>
          <p:nvPr/>
        </p:nvGrpSpPr>
        <p:grpSpPr>
          <a:xfrm>
            <a:off x="0" y="-98654"/>
            <a:ext cx="18288000" cy="2296632"/>
            <a:chOff x="0" y="0"/>
            <a:chExt cx="4816593" cy="1196899"/>
          </a:xfrm>
        </p:grpSpPr>
        <p:sp>
          <p:nvSpPr>
            <p:cNvPr id="6" name="Freeform 3">
              <a:extLst>
                <a:ext uri="{FF2B5EF4-FFF2-40B4-BE49-F238E27FC236}">
                  <a16:creationId xmlns:a16="http://schemas.microsoft.com/office/drawing/2014/main" id="{586D31FC-C40C-50E5-C23D-3C214EC0DDDB}"/>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7" name="TextBox 4">
              <a:extLst>
                <a:ext uri="{FF2B5EF4-FFF2-40B4-BE49-F238E27FC236}">
                  <a16:creationId xmlns:a16="http://schemas.microsoft.com/office/drawing/2014/main" id="{0BF6B99E-22FE-3D91-9508-1D12F3A75CEA}"/>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8" descr="A picture containing drawing, clock&#10;&#10;Description automatically generated">
            <a:extLst>
              <a:ext uri="{FF2B5EF4-FFF2-40B4-BE49-F238E27FC236}">
                <a16:creationId xmlns:a16="http://schemas.microsoft.com/office/drawing/2014/main" id="{648C37E4-DEB7-3343-2845-ACA4C2758D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77358" y="227994"/>
            <a:ext cx="808031" cy="1643336"/>
          </a:xfrm>
          <a:prstGeom prst="rect">
            <a:avLst/>
          </a:prstGeom>
          <a:effectLst>
            <a:outerShdw blurRad="301249" dist="81843" dir="6360000" sx="101000" sy="101000" algn="tl" rotWithShape="0">
              <a:prstClr val="black">
                <a:alpha val="92771"/>
              </a:prstClr>
            </a:outerShdw>
          </a:effectLst>
        </p:spPr>
      </p:pic>
      <p:sp>
        <p:nvSpPr>
          <p:cNvPr id="4" name="TextBox 7">
            <a:extLst>
              <a:ext uri="{FF2B5EF4-FFF2-40B4-BE49-F238E27FC236}">
                <a16:creationId xmlns:a16="http://schemas.microsoft.com/office/drawing/2014/main" id="{5906343B-0494-6F7B-D5DD-796545C005A3}"/>
              </a:ext>
            </a:extLst>
          </p:cNvPr>
          <p:cNvSpPr txBox="1"/>
          <p:nvPr/>
        </p:nvSpPr>
        <p:spPr>
          <a:xfrm>
            <a:off x="497298" y="282494"/>
            <a:ext cx="16680056" cy="859851"/>
          </a:xfrm>
          <a:prstGeom prst="rect">
            <a:avLst/>
          </a:prstGeom>
        </p:spPr>
        <p:txBody>
          <a:bodyPr wrap="square" lIns="0" tIns="0" rIns="0" bIns="0" rtlCol="0" anchor="t">
            <a:spAutoFit/>
          </a:bodyPr>
          <a:lstStyle/>
          <a:p>
            <a:pPr>
              <a:lnSpc>
                <a:spcPts val="6719"/>
              </a:lnSpc>
            </a:pPr>
            <a:r>
              <a:rPr lang="es-ES_tradnl" sz="5600" b="1" dirty="0" err="1">
                <a:solidFill>
                  <a:schemeClr val="accent6"/>
                </a:solidFill>
                <a:latin typeface="Poppins Bold"/>
              </a:rPr>
              <a:t>What</a:t>
            </a:r>
            <a:r>
              <a:rPr lang="es-ES_tradnl" sz="5600" b="1" dirty="0">
                <a:solidFill>
                  <a:schemeClr val="accent6"/>
                </a:solidFill>
                <a:latin typeface="Poppins Bold"/>
              </a:rPr>
              <a:t> </a:t>
            </a:r>
            <a:r>
              <a:rPr lang="es-ES_tradnl" sz="5600" b="1" dirty="0" err="1">
                <a:solidFill>
                  <a:schemeClr val="accent6"/>
                </a:solidFill>
                <a:latin typeface="Poppins Bold"/>
              </a:rPr>
              <a:t>the</a:t>
            </a:r>
            <a:r>
              <a:rPr lang="es-ES_tradnl" sz="5600" b="1" dirty="0">
                <a:solidFill>
                  <a:schemeClr val="accent6"/>
                </a:solidFill>
                <a:latin typeface="Poppins Bold"/>
              </a:rPr>
              <a:t> Seal </a:t>
            </a:r>
            <a:r>
              <a:rPr lang="es-ES_tradnl" sz="5600" b="1" dirty="0" err="1">
                <a:solidFill>
                  <a:schemeClr val="accent6"/>
                </a:solidFill>
                <a:latin typeface="Poppins Bold"/>
              </a:rPr>
              <a:t>for</a:t>
            </a:r>
            <a:r>
              <a:rPr lang="es-ES_tradnl" sz="5600" b="1" dirty="0">
                <a:solidFill>
                  <a:schemeClr val="accent6"/>
                </a:solidFill>
                <a:latin typeface="Poppins Bold"/>
              </a:rPr>
              <a:t> Audit </a:t>
            </a:r>
            <a:r>
              <a:rPr lang="es-ES_tradnl" sz="5600" b="1" dirty="0" err="1">
                <a:solidFill>
                  <a:schemeClr val="accent6"/>
                </a:solidFill>
                <a:latin typeface="Poppins Bold"/>
              </a:rPr>
              <a:t>institutions</a:t>
            </a:r>
            <a:r>
              <a:rPr lang="es-ES_tradnl" sz="5600" b="1" dirty="0">
                <a:solidFill>
                  <a:schemeClr val="accent6"/>
                </a:solidFill>
                <a:latin typeface="Poppins Bold"/>
              </a:rPr>
              <a:t>?</a:t>
            </a:r>
            <a:endParaRPr lang="es-ES_tradnl" sz="5600" b="1" noProof="0" dirty="0">
              <a:solidFill>
                <a:schemeClr val="accent6"/>
              </a:solidFill>
              <a:latin typeface="Poppins Bold"/>
            </a:endParaRPr>
          </a:p>
        </p:txBody>
      </p:sp>
      <p:sp>
        <p:nvSpPr>
          <p:cNvPr id="2" name="Text 1">
            <a:extLst>
              <a:ext uri="{FF2B5EF4-FFF2-40B4-BE49-F238E27FC236}">
                <a16:creationId xmlns:a16="http://schemas.microsoft.com/office/drawing/2014/main" id="{77C4E814-B8B9-96B1-8288-9CFBD22A9C63}"/>
              </a:ext>
            </a:extLst>
          </p:cNvPr>
          <p:cNvSpPr/>
          <p:nvPr/>
        </p:nvSpPr>
        <p:spPr>
          <a:xfrm>
            <a:off x="719882" y="2364498"/>
            <a:ext cx="15435834" cy="636242"/>
          </a:xfrm>
          <a:prstGeom prst="rect">
            <a:avLst/>
          </a:prstGeom>
          <a:noFill/>
          <a:ln/>
        </p:spPr>
        <p:txBody>
          <a:bodyPr wrap="square" lIns="0" tIns="0" rIns="0" bIns="0" rtlCol="0" anchor="t"/>
          <a:lstStyle/>
          <a:p>
            <a:pPr algn="ctr"/>
            <a:r>
              <a:rPr lang="en-US" sz="2500" dirty="0">
                <a:solidFill>
                  <a:srgbClr val="002060"/>
                </a:solidFill>
                <a:latin typeface="Poppins" pitchFamily="2" charset="77"/>
                <a:ea typeface="Roboto Light" pitchFamily="34" charset="-122"/>
                <a:cs typeface="Poppins" pitchFamily="2" charset="77"/>
              </a:rPr>
              <a:t>The Seal represents a transformative opportunity for Supreme Audit Institutions </a:t>
            </a:r>
            <a:r>
              <a:rPr lang="en-US" sz="2500" b="1" dirty="0">
                <a:solidFill>
                  <a:srgbClr val="002060"/>
                </a:solidFill>
                <a:latin typeface="Poppins" pitchFamily="2" charset="77"/>
                <a:ea typeface="Roboto Light" pitchFamily="34" charset="-122"/>
                <a:cs typeface="Poppins" pitchFamily="2" charset="77"/>
              </a:rPr>
              <a:t>to elevate their impact, credibility, and relevance</a:t>
            </a:r>
            <a:r>
              <a:rPr lang="en-US" sz="2500" dirty="0">
                <a:solidFill>
                  <a:srgbClr val="002060"/>
                </a:solidFill>
                <a:latin typeface="Poppins" pitchFamily="2" charset="77"/>
                <a:ea typeface="Roboto Light" pitchFamily="34" charset="-122"/>
                <a:cs typeface="Poppins" pitchFamily="2" charset="77"/>
              </a:rPr>
              <a:t>.</a:t>
            </a:r>
            <a:endParaRPr lang="en-US" sz="2500" dirty="0">
              <a:solidFill>
                <a:srgbClr val="002060"/>
              </a:solidFill>
              <a:latin typeface="Poppins" pitchFamily="2" charset="77"/>
              <a:cs typeface="Poppins" pitchFamily="2" charset="77"/>
            </a:endParaRPr>
          </a:p>
        </p:txBody>
      </p:sp>
      <p:grpSp>
        <p:nvGrpSpPr>
          <p:cNvPr id="3" name="Grupo 2">
            <a:extLst>
              <a:ext uri="{FF2B5EF4-FFF2-40B4-BE49-F238E27FC236}">
                <a16:creationId xmlns:a16="http://schemas.microsoft.com/office/drawing/2014/main" id="{E5AA51D5-F042-55EB-29D5-A0EFCB7B318C}"/>
              </a:ext>
            </a:extLst>
          </p:cNvPr>
          <p:cNvGrpSpPr/>
          <p:nvPr/>
        </p:nvGrpSpPr>
        <p:grpSpPr>
          <a:xfrm>
            <a:off x="9331165" y="3471363"/>
            <a:ext cx="8555088" cy="2723920"/>
            <a:chOff x="9331165" y="3471363"/>
            <a:chExt cx="8555088" cy="2723920"/>
          </a:xfrm>
        </p:grpSpPr>
        <p:sp>
          <p:nvSpPr>
            <p:cNvPr id="19" name="Shape 6">
              <a:extLst>
                <a:ext uri="{FF2B5EF4-FFF2-40B4-BE49-F238E27FC236}">
                  <a16:creationId xmlns:a16="http://schemas.microsoft.com/office/drawing/2014/main" id="{818A59FB-5B9B-7F7F-5152-C5E62591FFF8}"/>
                </a:ext>
              </a:extLst>
            </p:cNvPr>
            <p:cNvSpPr/>
            <p:nvPr/>
          </p:nvSpPr>
          <p:spPr>
            <a:xfrm>
              <a:off x="9331165" y="3471363"/>
              <a:ext cx="8555088" cy="2723920"/>
            </a:xfrm>
            <a:prstGeom prst="roundRect">
              <a:avLst>
                <a:gd name="adj" fmla="val 1331"/>
              </a:avLst>
            </a:prstGeom>
            <a:solidFill>
              <a:schemeClr val="accent6">
                <a:lumMod val="40000"/>
                <a:lumOff val="60000"/>
              </a:schemeClr>
            </a:solidFill>
            <a:ln/>
          </p:spPr>
          <p:txBody>
            <a:bodyPr/>
            <a:lstStyle/>
            <a:p>
              <a:endParaRPr lang="es-ES" sz="2500"/>
            </a:p>
          </p:txBody>
        </p:sp>
        <p:sp>
          <p:nvSpPr>
            <p:cNvPr id="20" name="Text 8">
              <a:extLst>
                <a:ext uri="{FF2B5EF4-FFF2-40B4-BE49-F238E27FC236}">
                  <a16:creationId xmlns:a16="http://schemas.microsoft.com/office/drawing/2014/main" id="{FC7377D8-FF87-5BB0-6359-FAD6C7EB25DD}"/>
                </a:ext>
              </a:extLst>
            </p:cNvPr>
            <p:cNvSpPr/>
            <p:nvPr/>
          </p:nvSpPr>
          <p:spPr>
            <a:xfrm>
              <a:off x="10594680" y="3853342"/>
              <a:ext cx="1885950" cy="355366"/>
            </a:xfrm>
            <a:prstGeom prst="rect">
              <a:avLst/>
            </a:prstGeom>
            <a:no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Align with Global Standards</a:t>
              </a:r>
              <a:endParaRPr lang="en-US" sz="2500" b="1" dirty="0">
                <a:solidFill>
                  <a:srgbClr val="002060"/>
                </a:solidFill>
                <a:latin typeface="Poppins" pitchFamily="2" charset="77"/>
                <a:cs typeface="Poppins" pitchFamily="2" charset="77"/>
              </a:endParaRPr>
            </a:p>
          </p:txBody>
        </p:sp>
        <p:sp>
          <p:nvSpPr>
            <p:cNvPr id="21" name="Text 9">
              <a:extLst>
                <a:ext uri="{FF2B5EF4-FFF2-40B4-BE49-F238E27FC236}">
                  <a16:creationId xmlns:a16="http://schemas.microsoft.com/office/drawing/2014/main" id="{4DD34938-9F88-54AD-1C2B-69E0E1403A53}"/>
                </a:ext>
              </a:extLst>
            </p:cNvPr>
            <p:cNvSpPr/>
            <p:nvPr/>
          </p:nvSpPr>
          <p:spPr>
            <a:xfrm>
              <a:off x="10594680" y="4493191"/>
              <a:ext cx="6403364" cy="773944"/>
            </a:xfrm>
            <a:prstGeom prst="rect">
              <a:avLst/>
            </a:prstGeom>
            <a:no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Supports compliance with international frameworks (SDGs, CEDAW and Beijing Platform) demonstrating commitment to universal principles of equality.</a:t>
              </a:r>
              <a:endParaRPr lang="en-US" sz="2200" dirty="0">
                <a:solidFill>
                  <a:srgbClr val="002060"/>
                </a:solidFill>
                <a:latin typeface="Poppins" pitchFamily="2" charset="77"/>
                <a:cs typeface="Poppins" pitchFamily="2" charset="77"/>
              </a:endParaRPr>
            </a:p>
          </p:txBody>
        </p:sp>
        <p:pic>
          <p:nvPicPr>
            <p:cNvPr id="22" name="Image 1" descr="preencoded.png">
              <a:extLst>
                <a:ext uri="{FF2B5EF4-FFF2-40B4-BE49-F238E27FC236}">
                  <a16:creationId xmlns:a16="http://schemas.microsoft.com/office/drawing/2014/main" id="{42C09CDA-7DC1-3A42-6E96-13496F928CB7}"/>
                </a:ext>
              </a:extLst>
            </p:cNvPr>
            <p:cNvPicPr>
              <a:picLocks noChangeAspect="1"/>
            </p:cNvPicPr>
            <p:nvPr/>
          </p:nvPicPr>
          <p:blipFill>
            <a:blip r:embed="rId5"/>
            <a:stretch>
              <a:fillRect/>
            </a:stretch>
          </p:blipFill>
          <p:spPr>
            <a:xfrm>
              <a:off x="9595406" y="3693077"/>
              <a:ext cx="560188" cy="736322"/>
            </a:xfrm>
            <a:prstGeom prst="rect">
              <a:avLst/>
            </a:prstGeom>
          </p:spPr>
        </p:pic>
      </p:grpSp>
      <p:grpSp>
        <p:nvGrpSpPr>
          <p:cNvPr id="10" name="Grupo 9">
            <a:extLst>
              <a:ext uri="{FF2B5EF4-FFF2-40B4-BE49-F238E27FC236}">
                <a16:creationId xmlns:a16="http://schemas.microsoft.com/office/drawing/2014/main" id="{AEA4E3BF-C327-A3DF-FD9F-09C857988BBB}"/>
              </a:ext>
            </a:extLst>
          </p:cNvPr>
          <p:cNvGrpSpPr/>
          <p:nvPr/>
        </p:nvGrpSpPr>
        <p:grpSpPr>
          <a:xfrm>
            <a:off x="9331165" y="6627235"/>
            <a:ext cx="8555088" cy="2864235"/>
            <a:chOff x="9331165" y="6627235"/>
            <a:chExt cx="8555088" cy="2864235"/>
          </a:xfrm>
        </p:grpSpPr>
        <p:sp>
          <p:nvSpPr>
            <p:cNvPr id="24" name="Shape 14">
              <a:extLst>
                <a:ext uri="{FF2B5EF4-FFF2-40B4-BE49-F238E27FC236}">
                  <a16:creationId xmlns:a16="http://schemas.microsoft.com/office/drawing/2014/main" id="{9BA3A342-829F-8B94-8E20-5924296761FC}"/>
                </a:ext>
              </a:extLst>
            </p:cNvPr>
            <p:cNvSpPr/>
            <p:nvPr/>
          </p:nvSpPr>
          <p:spPr>
            <a:xfrm>
              <a:off x="9331165" y="6627235"/>
              <a:ext cx="8555088" cy="2864235"/>
            </a:xfrm>
            <a:prstGeom prst="roundRect">
              <a:avLst>
                <a:gd name="adj" fmla="val 1331"/>
              </a:avLst>
            </a:prstGeom>
            <a:solidFill>
              <a:schemeClr val="accent6">
                <a:lumMod val="40000"/>
                <a:lumOff val="60000"/>
              </a:schemeClr>
            </a:solidFill>
            <a:ln/>
          </p:spPr>
          <p:txBody>
            <a:bodyPr/>
            <a:lstStyle/>
            <a:p>
              <a:endParaRPr lang="es-ES" sz="2500"/>
            </a:p>
          </p:txBody>
        </p:sp>
        <p:pic>
          <p:nvPicPr>
            <p:cNvPr id="25" name="Image 3" descr="preencoded.png">
              <a:extLst>
                <a:ext uri="{FF2B5EF4-FFF2-40B4-BE49-F238E27FC236}">
                  <a16:creationId xmlns:a16="http://schemas.microsoft.com/office/drawing/2014/main" id="{9AD4C4DF-93A0-C4CE-816A-CBA8C8DDE192}"/>
                </a:ext>
              </a:extLst>
            </p:cNvPr>
            <p:cNvPicPr>
              <a:picLocks noChangeAspect="1"/>
            </p:cNvPicPr>
            <p:nvPr/>
          </p:nvPicPr>
          <p:blipFill>
            <a:blip r:embed="rId6"/>
            <a:stretch>
              <a:fillRect/>
            </a:stretch>
          </p:blipFill>
          <p:spPr>
            <a:xfrm>
              <a:off x="9595406" y="6723947"/>
              <a:ext cx="567919" cy="771642"/>
            </a:xfrm>
            <a:prstGeom prst="rect">
              <a:avLst/>
            </a:prstGeom>
          </p:spPr>
        </p:pic>
        <p:sp>
          <p:nvSpPr>
            <p:cNvPr id="26" name="Text 16">
              <a:extLst>
                <a:ext uri="{FF2B5EF4-FFF2-40B4-BE49-F238E27FC236}">
                  <a16:creationId xmlns:a16="http://schemas.microsoft.com/office/drawing/2014/main" id="{AF790B8D-994A-DE30-90C1-CB517626E30E}"/>
                </a:ext>
              </a:extLst>
            </p:cNvPr>
            <p:cNvSpPr/>
            <p:nvPr/>
          </p:nvSpPr>
          <p:spPr>
            <a:xfrm>
              <a:off x="10513568" y="6819994"/>
              <a:ext cx="2048173" cy="373672"/>
            </a:xfrm>
            <a:prstGeom prst="rect">
              <a:avLst/>
            </a:prstGeom>
            <a:no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Foster Innovation in Oversight</a:t>
              </a:r>
              <a:endParaRPr lang="en-US" sz="2500" b="1" dirty="0">
                <a:solidFill>
                  <a:srgbClr val="002060"/>
                </a:solidFill>
                <a:latin typeface="Poppins" pitchFamily="2" charset="77"/>
                <a:cs typeface="Poppins" pitchFamily="2" charset="77"/>
              </a:endParaRPr>
            </a:p>
          </p:txBody>
        </p:sp>
        <p:sp>
          <p:nvSpPr>
            <p:cNvPr id="27" name="Text 17">
              <a:extLst>
                <a:ext uri="{FF2B5EF4-FFF2-40B4-BE49-F238E27FC236}">
                  <a16:creationId xmlns:a16="http://schemas.microsoft.com/office/drawing/2014/main" id="{0E1DD763-BABF-DB89-21BA-12769DFC307F}"/>
                </a:ext>
              </a:extLst>
            </p:cNvPr>
            <p:cNvSpPr/>
            <p:nvPr/>
          </p:nvSpPr>
          <p:spPr>
            <a:xfrm>
              <a:off x="10513567" y="7498606"/>
              <a:ext cx="6484477" cy="813812"/>
            </a:xfrm>
            <a:prstGeom prst="rect">
              <a:avLst/>
            </a:prstGeom>
            <a:no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Encourages SAIs to develop new methodologies and approaches for gender-responsive auditing and evaluation, positioning institutions at the forefront of public sector innovation.</a:t>
              </a:r>
              <a:endParaRPr lang="en-US" sz="2200" dirty="0">
                <a:solidFill>
                  <a:srgbClr val="002060"/>
                </a:solidFill>
                <a:latin typeface="Poppins" pitchFamily="2" charset="77"/>
                <a:cs typeface="Poppins" pitchFamily="2" charset="77"/>
              </a:endParaRPr>
            </a:p>
          </p:txBody>
        </p:sp>
      </p:grpSp>
      <p:grpSp>
        <p:nvGrpSpPr>
          <p:cNvPr id="29" name="Grupo 28">
            <a:extLst>
              <a:ext uri="{FF2B5EF4-FFF2-40B4-BE49-F238E27FC236}">
                <a16:creationId xmlns:a16="http://schemas.microsoft.com/office/drawing/2014/main" id="{8BE84EAF-CD78-CBA8-956A-7CFDD2FFE11A}"/>
              </a:ext>
            </a:extLst>
          </p:cNvPr>
          <p:cNvGrpSpPr/>
          <p:nvPr/>
        </p:nvGrpSpPr>
        <p:grpSpPr>
          <a:xfrm>
            <a:off x="458241" y="6621927"/>
            <a:ext cx="8554939" cy="2869543"/>
            <a:chOff x="458241" y="6621927"/>
            <a:chExt cx="8554939" cy="2869543"/>
          </a:xfrm>
        </p:grpSpPr>
        <p:sp>
          <p:nvSpPr>
            <p:cNvPr id="15" name="Shape 10">
              <a:extLst>
                <a:ext uri="{FF2B5EF4-FFF2-40B4-BE49-F238E27FC236}">
                  <a16:creationId xmlns:a16="http://schemas.microsoft.com/office/drawing/2014/main" id="{3A4D1E36-5A3B-EA7F-1EF4-75A3398623EA}"/>
                </a:ext>
              </a:extLst>
            </p:cNvPr>
            <p:cNvSpPr/>
            <p:nvPr/>
          </p:nvSpPr>
          <p:spPr>
            <a:xfrm>
              <a:off x="458241" y="6621927"/>
              <a:ext cx="8554939" cy="2869543"/>
            </a:xfrm>
            <a:prstGeom prst="roundRect">
              <a:avLst>
                <a:gd name="adj" fmla="val 1331"/>
              </a:avLst>
            </a:prstGeom>
            <a:solidFill>
              <a:schemeClr val="accent6">
                <a:lumMod val="40000"/>
                <a:lumOff val="60000"/>
              </a:schemeClr>
            </a:solidFill>
            <a:ln/>
          </p:spPr>
          <p:txBody>
            <a:bodyPr/>
            <a:lstStyle/>
            <a:p>
              <a:endParaRPr lang="es-ES" sz="2500"/>
            </a:p>
          </p:txBody>
        </p:sp>
        <p:sp>
          <p:nvSpPr>
            <p:cNvPr id="16" name="Text 12">
              <a:extLst>
                <a:ext uri="{FF2B5EF4-FFF2-40B4-BE49-F238E27FC236}">
                  <a16:creationId xmlns:a16="http://schemas.microsoft.com/office/drawing/2014/main" id="{3FB85F25-A492-381E-B0BA-A6A5B9A80A99}"/>
                </a:ext>
              </a:extLst>
            </p:cNvPr>
            <p:cNvSpPr/>
            <p:nvPr/>
          </p:nvSpPr>
          <p:spPr>
            <a:xfrm>
              <a:off x="1573983" y="7128063"/>
              <a:ext cx="1838325" cy="374364"/>
            </a:xfrm>
            <a:prstGeom prst="rect">
              <a:avLst/>
            </a:prstGeom>
            <a:noFill/>
            <a:ln/>
          </p:spPr>
          <p:txBody>
            <a:bodyPr wrap="none" lIns="0" tIns="0" rIns="0" bIns="0" rtlCol="0" anchor="t"/>
            <a:lstStyle/>
            <a:p>
              <a:pPr>
                <a:lnSpc>
                  <a:spcPts val="1500"/>
                </a:lnSpc>
              </a:pPr>
              <a:r>
                <a:rPr lang="en-US" sz="2500" b="1" dirty="0">
                  <a:solidFill>
                    <a:srgbClr val="002060"/>
                  </a:solidFill>
                  <a:latin typeface="Poppins" pitchFamily="2" charset="77"/>
                  <a:ea typeface="Red Hat Text" pitchFamily="34" charset="-122"/>
                  <a:cs typeface="Poppins" pitchFamily="2" charset="77"/>
                </a:rPr>
                <a:t>Build Institutional Capacity</a:t>
              </a:r>
              <a:endParaRPr lang="en-US" sz="2500" b="1" dirty="0">
                <a:solidFill>
                  <a:srgbClr val="002060"/>
                </a:solidFill>
                <a:latin typeface="Poppins" pitchFamily="2" charset="77"/>
                <a:cs typeface="Poppins" pitchFamily="2" charset="77"/>
              </a:endParaRPr>
            </a:p>
          </p:txBody>
        </p:sp>
        <p:sp>
          <p:nvSpPr>
            <p:cNvPr id="17" name="Text 13">
              <a:extLst>
                <a:ext uri="{FF2B5EF4-FFF2-40B4-BE49-F238E27FC236}">
                  <a16:creationId xmlns:a16="http://schemas.microsoft.com/office/drawing/2014/main" id="{90FC2334-C6FE-A877-79B2-1EFDB2D3F66C}"/>
                </a:ext>
              </a:extLst>
            </p:cNvPr>
            <p:cNvSpPr/>
            <p:nvPr/>
          </p:nvSpPr>
          <p:spPr>
            <a:xfrm>
              <a:off x="1573983" y="7649038"/>
              <a:ext cx="6483745" cy="815320"/>
            </a:xfrm>
            <a:prstGeom prst="rect">
              <a:avLst/>
            </a:prstGeom>
            <a:no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Tools, training and benchmarks to strengthen internal systems and staff competencies on gender equality, creating sustainable organizational improvement.</a:t>
              </a:r>
              <a:endParaRPr lang="en-US" sz="2200" dirty="0">
                <a:solidFill>
                  <a:srgbClr val="002060"/>
                </a:solidFill>
                <a:latin typeface="Poppins" pitchFamily="2" charset="77"/>
                <a:cs typeface="Poppins" pitchFamily="2" charset="77"/>
              </a:endParaRPr>
            </a:p>
          </p:txBody>
        </p:sp>
        <p:pic>
          <p:nvPicPr>
            <p:cNvPr id="30" name="Image 2" descr="preencoded.png">
              <a:extLst>
                <a:ext uri="{FF2B5EF4-FFF2-40B4-BE49-F238E27FC236}">
                  <a16:creationId xmlns:a16="http://schemas.microsoft.com/office/drawing/2014/main" id="{651D4EAC-D668-43D2-49B9-41FB041CA7C1}"/>
                </a:ext>
              </a:extLst>
            </p:cNvPr>
            <p:cNvPicPr>
              <a:picLocks noChangeAspect="1"/>
            </p:cNvPicPr>
            <p:nvPr/>
          </p:nvPicPr>
          <p:blipFill>
            <a:blip r:embed="rId7"/>
            <a:stretch>
              <a:fillRect/>
            </a:stretch>
          </p:blipFill>
          <p:spPr>
            <a:xfrm>
              <a:off x="651790" y="6752887"/>
              <a:ext cx="604208" cy="755389"/>
            </a:xfrm>
            <a:prstGeom prst="rect">
              <a:avLst/>
            </a:prstGeom>
          </p:spPr>
        </p:pic>
      </p:grpSp>
      <p:grpSp>
        <p:nvGrpSpPr>
          <p:cNvPr id="28" name="Grupo 27">
            <a:extLst>
              <a:ext uri="{FF2B5EF4-FFF2-40B4-BE49-F238E27FC236}">
                <a16:creationId xmlns:a16="http://schemas.microsoft.com/office/drawing/2014/main" id="{274B118A-ADEE-5993-1B42-635609B1D0E6}"/>
              </a:ext>
            </a:extLst>
          </p:cNvPr>
          <p:cNvGrpSpPr/>
          <p:nvPr/>
        </p:nvGrpSpPr>
        <p:grpSpPr>
          <a:xfrm>
            <a:off x="458241" y="3427383"/>
            <a:ext cx="8554939" cy="2767901"/>
            <a:chOff x="458241" y="3427383"/>
            <a:chExt cx="8554939" cy="2767901"/>
          </a:xfrm>
        </p:grpSpPr>
        <p:sp>
          <p:nvSpPr>
            <p:cNvPr id="9" name="Shape 2">
              <a:extLst>
                <a:ext uri="{FF2B5EF4-FFF2-40B4-BE49-F238E27FC236}">
                  <a16:creationId xmlns:a16="http://schemas.microsoft.com/office/drawing/2014/main" id="{FBEEC389-715B-7212-4031-056DBB688C2B}"/>
                </a:ext>
              </a:extLst>
            </p:cNvPr>
            <p:cNvSpPr/>
            <p:nvPr/>
          </p:nvSpPr>
          <p:spPr>
            <a:xfrm>
              <a:off x="458241" y="3427383"/>
              <a:ext cx="8554939" cy="2767901"/>
            </a:xfrm>
            <a:prstGeom prst="roundRect">
              <a:avLst>
                <a:gd name="adj" fmla="val 1331"/>
              </a:avLst>
            </a:prstGeom>
            <a:solidFill>
              <a:schemeClr val="accent6">
                <a:lumMod val="40000"/>
                <a:lumOff val="60000"/>
              </a:schemeClr>
            </a:solidFill>
            <a:ln/>
          </p:spPr>
          <p:txBody>
            <a:bodyPr/>
            <a:lstStyle/>
            <a:p>
              <a:endParaRPr lang="es-ES" sz="2500" dirty="0">
                <a:highlight>
                  <a:srgbClr val="F98200"/>
                </a:highlight>
              </a:endParaRPr>
            </a:p>
          </p:txBody>
        </p:sp>
        <p:sp>
          <p:nvSpPr>
            <p:cNvPr id="11" name="Text 4">
              <a:extLst>
                <a:ext uri="{FF2B5EF4-FFF2-40B4-BE49-F238E27FC236}">
                  <a16:creationId xmlns:a16="http://schemas.microsoft.com/office/drawing/2014/main" id="{912BD995-D80D-4267-55B8-304B4B3239B5}"/>
                </a:ext>
              </a:extLst>
            </p:cNvPr>
            <p:cNvSpPr/>
            <p:nvPr/>
          </p:nvSpPr>
          <p:spPr>
            <a:xfrm>
              <a:off x="1490507" y="3778549"/>
              <a:ext cx="2516833" cy="318167"/>
            </a:xfrm>
            <a:prstGeom prst="rect">
              <a:avLst/>
            </a:prstGeom>
            <a:no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Improve Audit Quality and Relevance</a:t>
              </a:r>
              <a:endParaRPr lang="en-US" sz="2500" b="1" dirty="0">
                <a:solidFill>
                  <a:srgbClr val="002060"/>
                </a:solidFill>
                <a:latin typeface="Poppins" pitchFamily="2" charset="77"/>
                <a:cs typeface="Poppins" pitchFamily="2" charset="77"/>
              </a:endParaRPr>
            </a:p>
          </p:txBody>
        </p:sp>
        <p:sp>
          <p:nvSpPr>
            <p:cNvPr id="12" name="Text 5">
              <a:extLst>
                <a:ext uri="{FF2B5EF4-FFF2-40B4-BE49-F238E27FC236}">
                  <a16:creationId xmlns:a16="http://schemas.microsoft.com/office/drawing/2014/main" id="{5A9FBCD0-ED34-61DA-79A2-7A6015AD5B4E}"/>
                </a:ext>
              </a:extLst>
            </p:cNvPr>
            <p:cNvSpPr/>
            <p:nvPr/>
          </p:nvSpPr>
          <p:spPr>
            <a:xfrm>
              <a:off x="1490507" y="4429399"/>
              <a:ext cx="6338621" cy="692930"/>
            </a:xfrm>
            <a:prstGeom prst="rect">
              <a:avLst/>
            </a:prstGeom>
            <a:no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More inclusive and comprehensive audits that reflect the realities of all population groups, ensuring no one is left behind in public accountability.</a:t>
              </a:r>
              <a:endParaRPr lang="en-US" sz="2200" dirty="0">
                <a:solidFill>
                  <a:srgbClr val="002060"/>
                </a:solidFill>
                <a:latin typeface="Poppins" pitchFamily="2" charset="77"/>
                <a:cs typeface="Poppins" pitchFamily="2" charset="77"/>
              </a:endParaRPr>
            </a:p>
          </p:txBody>
        </p:sp>
        <p:pic>
          <p:nvPicPr>
            <p:cNvPr id="31" name="Image 0" descr="preencoded.png">
              <a:extLst>
                <a:ext uri="{FF2B5EF4-FFF2-40B4-BE49-F238E27FC236}">
                  <a16:creationId xmlns:a16="http://schemas.microsoft.com/office/drawing/2014/main" id="{FE11A16A-A393-1EE4-9002-91693E70EDA4}"/>
                </a:ext>
              </a:extLst>
            </p:cNvPr>
            <p:cNvPicPr>
              <a:picLocks noChangeAspect="1"/>
            </p:cNvPicPr>
            <p:nvPr/>
          </p:nvPicPr>
          <p:blipFill>
            <a:blip r:embed="rId8"/>
            <a:stretch>
              <a:fillRect/>
            </a:stretch>
          </p:blipFill>
          <p:spPr>
            <a:xfrm>
              <a:off x="612693" y="3581685"/>
              <a:ext cx="718821" cy="898680"/>
            </a:xfrm>
            <a:prstGeom prst="rect">
              <a:avLst/>
            </a:prstGeom>
          </p:spPr>
        </p:pic>
      </p:grpSp>
    </p:spTree>
    <p:extLst>
      <p:ext uri="{BB962C8B-B14F-4D97-AF65-F5344CB8AC3E}">
        <p14:creationId xmlns:p14="http://schemas.microsoft.com/office/powerpoint/2010/main" val="40447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FAFAEAF-5A86-74DD-566F-ADD4D257195A}"/>
            </a:ext>
          </a:extLst>
        </p:cNvPr>
        <p:cNvGrpSpPr/>
        <p:nvPr/>
      </p:nvGrpSpPr>
      <p:grpSpPr>
        <a:xfrm>
          <a:off x="0" y="0"/>
          <a:ext cx="0" cy="0"/>
          <a:chOff x="0" y="0"/>
          <a:chExt cx="0" cy="0"/>
        </a:xfrm>
      </p:grpSpPr>
      <p:pic>
        <p:nvPicPr>
          <p:cNvPr id="130" name="Google Shape;130;p4" descr="Texto&#10;&#10;Descripción generada automáticamente con confianza baja">
            <a:extLst>
              <a:ext uri="{FF2B5EF4-FFF2-40B4-BE49-F238E27FC236}">
                <a16:creationId xmlns:a16="http://schemas.microsoft.com/office/drawing/2014/main" id="{9C190159-616D-48E1-FAAA-CDE090C05139}"/>
              </a:ext>
            </a:extLst>
          </p:cNvPr>
          <p:cNvPicPr preferRelativeResize="0"/>
          <p:nvPr/>
        </p:nvPicPr>
        <p:blipFill rotWithShape="1">
          <a:blip r:embed="rId3">
            <a:alphaModFix/>
          </a:blip>
          <a:srcRect/>
          <a:stretch/>
        </p:blipFill>
        <p:spPr>
          <a:xfrm>
            <a:off x="16155715" y="115975"/>
            <a:ext cx="1880129" cy="1880129"/>
          </a:xfrm>
          <a:prstGeom prst="rect">
            <a:avLst/>
          </a:prstGeom>
          <a:noFill/>
          <a:ln>
            <a:noFill/>
          </a:ln>
        </p:spPr>
      </p:pic>
      <p:grpSp>
        <p:nvGrpSpPr>
          <p:cNvPr id="5" name="Group 2">
            <a:extLst>
              <a:ext uri="{FF2B5EF4-FFF2-40B4-BE49-F238E27FC236}">
                <a16:creationId xmlns:a16="http://schemas.microsoft.com/office/drawing/2014/main" id="{5DECC9A2-4114-8CEE-36FF-D739AF73CEAF}"/>
              </a:ext>
            </a:extLst>
          </p:cNvPr>
          <p:cNvGrpSpPr/>
          <p:nvPr/>
        </p:nvGrpSpPr>
        <p:grpSpPr>
          <a:xfrm>
            <a:off x="0" y="-98654"/>
            <a:ext cx="18288000" cy="2296632"/>
            <a:chOff x="0" y="0"/>
            <a:chExt cx="4816593" cy="1196899"/>
          </a:xfrm>
        </p:grpSpPr>
        <p:sp>
          <p:nvSpPr>
            <p:cNvPr id="6" name="Freeform 3">
              <a:extLst>
                <a:ext uri="{FF2B5EF4-FFF2-40B4-BE49-F238E27FC236}">
                  <a16:creationId xmlns:a16="http://schemas.microsoft.com/office/drawing/2014/main" id="{5E534AAB-3CC4-6A22-FFCD-583AF9CF0071}"/>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7" name="TextBox 4">
              <a:extLst>
                <a:ext uri="{FF2B5EF4-FFF2-40B4-BE49-F238E27FC236}">
                  <a16:creationId xmlns:a16="http://schemas.microsoft.com/office/drawing/2014/main" id="{9D18F76D-85E6-2F16-09D5-70C34A8CD162}"/>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8" descr="A picture containing drawing, clock&#10;&#10;Description automatically generated">
            <a:extLst>
              <a:ext uri="{FF2B5EF4-FFF2-40B4-BE49-F238E27FC236}">
                <a16:creationId xmlns:a16="http://schemas.microsoft.com/office/drawing/2014/main" id="{DD3B69C1-B937-D0A4-38F0-AB3C36983C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77358" y="227994"/>
            <a:ext cx="808031" cy="1643336"/>
          </a:xfrm>
          <a:prstGeom prst="rect">
            <a:avLst/>
          </a:prstGeom>
          <a:effectLst>
            <a:outerShdw blurRad="301249" dist="81843" dir="6360000" sx="101000" sy="101000" algn="tl" rotWithShape="0">
              <a:prstClr val="black">
                <a:alpha val="92771"/>
              </a:prstClr>
            </a:outerShdw>
          </a:effectLst>
        </p:spPr>
      </p:pic>
      <p:sp>
        <p:nvSpPr>
          <p:cNvPr id="4" name="TextBox 7">
            <a:extLst>
              <a:ext uri="{FF2B5EF4-FFF2-40B4-BE49-F238E27FC236}">
                <a16:creationId xmlns:a16="http://schemas.microsoft.com/office/drawing/2014/main" id="{E94B5AC5-598F-C039-DC10-DA25AF85675B}"/>
              </a:ext>
            </a:extLst>
          </p:cNvPr>
          <p:cNvSpPr txBox="1"/>
          <p:nvPr/>
        </p:nvSpPr>
        <p:spPr>
          <a:xfrm>
            <a:off x="497298" y="282494"/>
            <a:ext cx="16680056" cy="859851"/>
          </a:xfrm>
          <a:prstGeom prst="rect">
            <a:avLst/>
          </a:prstGeom>
        </p:spPr>
        <p:txBody>
          <a:bodyPr wrap="square" lIns="0" tIns="0" rIns="0" bIns="0" rtlCol="0" anchor="t">
            <a:spAutoFit/>
          </a:bodyPr>
          <a:lstStyle/>
          <a:p>
            <a:pPr>
              <a:lnSpc>
                <a:spcPts val="6719"/>
              </a:lnSpc>
            </a:pPr>
            <a:r>
              <a:rPr lang="es-ES_tradnl" sz="5600" b="1" dirty="0" err="1">
                <a:solidFill>
                  <a:schemeClr val="accent6"/>
                </a:solidFill>
                <a:latin typeface="Poppins Bold"/>
              </a:rPr>
              <a:t>What</a:t>
            </a:r>
            <a:r>
              <a:rPr lang="es-ES_tradnl" sz="5600" b="1" dirty="0">
                <a:solidFill>
                  <a:schemeClr val="accent6"/>
                </a:solidFill>
                <a:latin typeface="Poppins Bold"/>
              </a:rPr>
              <a:t> </a:t>
            </a:r>
            <a:r>
              <a:rPr lang="es-ES_tradnl" sz="5600" b="1" dirty="0" err="1">
                <a:solidFill>
                  <a:schemeClr val="accent6"/>
                </a:solidFill>
                <a:latin typeface="Poppins Bold"/>
              </a:rPr>
              <a:t>the</a:t>
            </a:r>
            <a:r>
              <a:rPr lang="es-ES_tradnl" sz="5600" b="1" dirty="0">
                <a:solidFill>
                  <a:schemeClr val="accent6"/>
                </a:solidFill>
                <a:latin typeface="Poppins Bold"/>
              </a:rPr>
              <a:t> Seal </a:t>
            </a:r>
            <a:r>
              <a:rPr lang="es-ES_tradnl" sz="5600" b="1" dirty="0" err="1">
                <a:solidFill>
                  <a:schemeClr val="accent6"/>
                </a:solidFill>
                <a:latin typeface="Poppins Bold"/>
              </a:rPr>
              <a:t>for</a:t>
            </a:r>
            <a:r>
              <a:rPr lang="es-ES_tradnl" sz="5600" b="1" dirty="0">
                <a:solidFill>
                  <a:schemeClr val="accent6"/>
                </a:solidFill>
                <a:latin typeface="Poppins Bold"/>
              </a:rPr>
              <a:t> Audit </a:t>
            </a:r>
            <a:r>
              <a:rPr lang="es-ES_tradnl" sz="5600" b="1" dirty="0" err="1">
                <a:solidFill>
                  <a:schemeClr val="accent6"/>
                </a:solidFill>
                <a:latin typeface="Poppins Bold"/>
              </a:rPr>
              <a:t>institutions</a:t>
            </a:r>
            <a:r>
              <a:rPr lang="es-ES_tradnl" sz="5600" b="1" dirty="0">
                <a:solidFill>
                  <a:schemeClr val="accent6"/>
                </a:solidFill>
                <a:latin typeface="Poppins Bold"/>
              </a:rPr>
              <a:t>?</a:t>
            </a:r>
            <a:endParaRPr lang="es-ES_tradnl" sz="5600" b="1" noProof="0" dirty="0">
              <a:solidFill>
                <a:schemeClr val="accent6"/>
              </a:solidFill>
              <a:latin typeface="Poppins Bold"/>
            </a:endParaRPr>
          </a:p>
        </p:txBody>
      </p:sp>
      <p:grpSp>
        <p:nvGrpSpPr>
          <p:cNvPr id="2" name="Grupo 1">
            <a:extLst>
              <a:ext uri="{FF2B5EF4-FFF2-40B4-BE49-F238E27FC236}">
                <a16:creationId xmlns:a16="http://schemas.microsoft.com/office/drawing/2014/main" id="{5446552F-BA02-42CA-9FB5-E30FC6199AFA}"/>
              </a:ext>
            </a:extLst>
          </p:cNvPr>
          <p:cNvGrpSpPr/>
          <p:nvPr/>
        </p:nvGrpSpPr>
        <p:grpSpPr>
          <a:xfrm>
            <a:off x="1090443" y="3051609"/>
            <a:ext cx="7618206" cy="3165990"/>
            <a:chOff x="1090443" y="3051609"/>
            <a:chExt cx="7618206" cy="3165990"/>
          </a:xfrm>
        </p:grpSpPr>
        <p:sp>
          <p:nvSpPr>
            <p:cNvPr id="30" name="Shape 18">
              <a:extLst>
                <a:ext uri="{FF2B5EF4-FFF2-40B4-BE49-F238E27FC236}">
                  <a16:creationId xmlns:a16="http://schemas.microsoft.com/office/drawing/2014/main" id="{16F9194D-CEE9-E018-9928-5A9F8926A468}"/>
                </a:ext>
              </a:extLst>
            </p:cNvPr>
            <p:cNvSpPr/>
            <p:nvPr/>
          </p:nvSpPr>
          <p:spPr>
            <a:xfrm>
              <a:off x="1090443" y="3051609"/>
              <a:ext cx="7618206" cy="3165990"/>
            </a:xfrm>
            <a:prstGeom prst="roundRect">
              <a:avLst>
                <a:gd name="adj" fmla="val 1331"/>
              </a:avLst>
            </a:prstGeom>
            <a:solidFill>
              <a:schemeClr val="accent6">
                <a:lumMod val="40000"/>
                <a:lumOff val="60000"/>
              </a:schemeClr>
            </a:solidFill>
            <a:ln/>
          </p:spPr>
          <p:txBody>
            <a:bodyPr/>
            <a:lstStyle/>
            <a:p>
              <a:endParaRPr lang="es-ES" sz="2500">
                <a:solidFill>
                  <a:srgbClr val="002060"/>
                </a:solidFill>
                <a:latin typeface="Poppins" pitchFamily="2" charset="77"/>
                <a:cs typeface="Poppins" pitchFamily="2" charset="77"/>
              </a:endParaRPr>
            </a:p>
          </p:txBody>
        </p:sp>
        <p:pic>
          <p:nvPicPr>
            <p:cNvPr id="31" name="Image 4" descr="preencoded.png">
              <a:extLst>
                <a:ext uri="{FF2B5EF4-FFF2-40B4-BE49-F238E27FC236}">
                  <a16:creationId xmlns:a16="http://schemas.microsoft.com/office/drawing/2014/main" id="{BC236662-CA48-8232-D5C9-06F77D9A1668}"/>
                </a:ext>
              </a:extLst>
            </p:cNvPr>
            <p:cNvPicPr>
              <a:picLocks noChangeAspect="1"/>
            </p:cNvPicPr>
            <p:nvPr/>
          </p:nvPicPr>
          <p:blipFill>
            <a:blip r:embed="rId5"/>
            <a:stretch>
              <a:fillRect/>
            </a:stretch>
          </p:blipFill>
          <p:spPr>
            <a:xfrm>
              <a:off x="1390620" y="3301095"/>
              <a:ext cx="535774" cy="816018"/>
            </a:xfrm>
            <a:prstGeom prst="rect">
              <a:avLst/>
            </a:prstGeom>
            <a:solidFill>
              <a:schemeClr val="accent6">
                <a:lumMod val="40000"/>
                <a:lumOff val="60000"/>
              </a:schemeClr>
            </a:solidFill>
          </p:spPr>
        </p:pic>
        <p:sp>
          <p:nvSpPr>
            <p:cNvPr id="32" name="Text 21">
              <a:extLst>
                <a:ext uri="{FF2B5EF4-FFF2-40B4-BE49-F238E27FC236}">
                  <a16:creationId xmlns:a16="http://schemas.microsoft.com/office/drawing/2014/main" id="{D8E984FB-4EB5-1BD2-B889-1CBF3F2F9B45}"/>
                </a:ext>
              </a:extLst>
            </p:cNvPr>
            <p:cNvSpPr/>
            <p:nvPr/>
          </p:nvSpPr>
          <p:spPr>
            <a:xfrm>
              <a:off x="2172383" y="4414770"/>
              <a:ext cx="5628856" cy="419100"/>
            </a:xfrm>
            <a:prstGeom prst="rect">
              <a:avLst/>
            </a:prstGeom>
            <a:solidFill>
              <a:schemeClr val="accent6">
                <a:lumMod val="40000"/>
                <a:lumOff val="60000"/>
              </a:schemeClr>
            </a:solid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Enhance trust and legitimacy among citizens and stakeholders while building confidence in audit findings.</a:t>
              </a:r>
              <a:endParaRPr lang="en-US" sz="2200" dirty="0">
                <a:solidFill>
                  <a:srgbClr val="002060"/>
                </a:solidFill>
                <a:latin typeface="Poppins" pitchFamily="2" charset="77"/>
                <a:cs typeface="Poppins" pitchFamily="2" charset="77"/>
              </a:endParaRPr>
            </a:p>
          </p:txBody>
        </p:sp>
        <p:sp>
          <p:nvSpPr>
            <p:cNvPr id="37" name="Text 20">
              <a:extLst>
                <a:ext uri="{FF2B5EF4-FFF2-40B4-BE49-F238E27FC236}">
                  <a16:creationId xmlns:a16="http://schemas.microsoft.com/office/drawing/2014/main" id="{FA5E1D64-D486-EF0E-20E3-00C46DF1B5AC}"/>
                </a:ext>
              </a:extLst>
            </p:cNvPr>
            <p:cNvSpPr/>
            <p:nvPr/>
          </p:nvSpPr>
          <p:spPr>
            <a:xfrm>
              <a:off x="2226571" y="3333949"/>
              <a:ext cx="1933638" cy="192435"/>
            </a:xfrm>
            <a:prstGeom prst="rect">
              <a:avLst/>
            </a:prstGeom>
            <a:solidFill>
              <a:schemeClr val="accent6">
                <a:lumMod val="40000"/>
                <a:lumOff val="60000"/>
              </a:schemeClr>
            </a:solid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Strengthen Institutional Credibility </a:t>
              </a:r>
            </a:p>
            <a:p>
              <a:r>
                <a:rPr lang="en-US" sz="2500" b="1" dirty="0">
                  <a:solidFill>
                    <a:srgbClr val="002060"/>
                  </a:solidFill>
                  <a:latin typeface="Poppins" pitchFamily="2" charset="77"/>
                  <a:ea typeface="Red Hat Text" pitchFamily="34" charset="-122"/>
                  <a:cs typeface="Poppins" pitchFamily="2" charset="77"/>
                </a:rPr>
                <a:t>and Public Sector Accountability</a:t>
              </a:r>
              <a:endParaRPr lang="en-US" sz="2500" b="1" dirty="0">
                <a:solidFill>
                  <a:srgbClr val="002060"/>
                </a:solidFill>
                <a:latin typeface="Poppins" pitchFamily="2" charset="77"/>
                <a:cs typeface="Poppins" pitchFamily="2" charset="77"/>
              </a:endParaRPr>
            </a:p>
          </p:txBody>
        </p:sp>
      </p:grpSp>
      <p:grpSp>
        <p:nvGrpSpPr>
          <p:cNvPr id="3" name="Grupo 2">
            <a:extLst>
              <a:ext uri="{FF2B5EF4-FFF2-40B4-BE49-F238E27FC236}">
                <a16:creationId xmlns:a16="http://schemas.microsoft.com/office/drawing/2014/main" id="{4C6FCA43-0E9C-500F-E6CD-B6F68D3ECAE2}"/>
              </a:ext>
            </a:extLst>
          </p:cNvPr>
          <p:cNvGrpSpPr/>
          <p:nvPr/>
        </p:nvGrpSpPr>
        <p:grpSpPr>
          <a:xfrm>
            <a:off x="9181016" y="3071546"/>
            <a:ext cx="8167607" cy="3146053"/>
            <a:chOff x="9181016" y="3071546"/>
            <a:chExt cx="8167607" cy="3146053"/>
          </a:xfrm>
        </p:grpSpPr>
        <p:sp>
          <p:nvSpPr>
            <p:cNvPr id="38" name="Shape 30">
              <a:extLst>
                <a:ext uri="{FF2B5EF4-FFF2-40B4-BE49-F238E27FC236}">
                  <a16:creationId xmlns:a16="http://schemas.microsoft.com/office/drawing/2014/main" id="{79417400-5D0F-788F-142B-1BFCBF97CC14}"/>
                </a:ext>
              </a:extLst>
            </p:cNvPr>
            <p:cNvSpPr/>
            <p:nvPr/>
          </p:nvSpPr>
          <p:spPr>
            <a:xfrm>
              <a:off x="9181016" y="3071546"/>
              <a:ext cx="8167607" cy="3146053"/>
            </a:xfrm>
            <a:prstGeom prst="roundRect">
              <a:avLst>
                <a:gd name="adj" fmla="val 1331"/>
              </a:avLst>
            </a:prstGeom>
            <a:solidFill>
              <a:schemeClr val="accent6">
                <a:lumMod val="40000"/>
                <a:lumOff val="60000"/>
              </a:schemeClr>
            </a:solidFill>
            <a:ln/>
          </p:spPr>
          <p:txBody>
            <a:bodyPr/>
            <a:lstStyle/>
            <a:p>
              <a:endParaRPr lang="es-ES" sz="2500">
                <a:solidFill>
                  <a:srgbClr val="002060"/>
                </a:solidFill>
                <a:latin typeface="Poppins" pitchFamily="2" charset="77"/>
                <a:cs typeface="Poppins" pitchFamily="2" charset="77"/>
              </a:endParaRPr>
            </a:p>
          </p:txBody>
        </p:sp>
        <p:sp>
          <p:nvSpPr>
            <p:cNvPr id="40" name="Text 32">
              <a:extLst>
                <a:ext uri="{FF2B5EF4-FFF2-40B4-BE49-F238E27FC236}">
                  <a16:creationId xmlns:a16="http://schemas.microsoft.com/office/drawing/2014/main" id="{84F3DA4A-0567-39D4-05B5-5E89C96A6A5E}"/>
                </a:ext>
              </a:extLst>
            </p:cNvPr>
            <p:cNvSpPr/>
            <p:nvPr/>
          </p:nvSpPr>
          <p:spPr>
            <a:xfrm>
              <a:off x="10310526" y="3579764"/>
              <a:ext cx="1400508" cy="253420"/>
            </a:xfrm>
            <a:prstGeom prst="rect">
              <a:avLst/>
            </a:prstGeom>
            <a:solidFill>
              <a:schemeClr val="accent6">
                <a:lumMod val="40000"/>
                <a:lumOff val="60000"/>
              </a:schemeClr>
            </a:solid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Boost Staff Engagement</a:t>
              </a:r>
              <a:endParaRPr lang="en-US" sz="2500" b="1" dirty="0">
                <a:solidFill>
                  <a:srgbClr val="002060"/>
                </a:solidFill>
                <a:latin typeface="Poppins" pitchFamily="2" charset="77"/>
                <a:cs typeface="Poppins" pitchFamily="2" charset="77"/>
              </a:endParaRPr>
            </a:p>
          </p:txBody>
        </p:sp>
        <p:sp>
          <p:nvSpPr>
            <p:cNvPr id="41" name="Text 33">
              <a:extLst>
                <a:ext uri="{FF2B5EF4-FFF2-40B4-BE49-F238E27FC236}">
                  <a16:creationId xmlns:a16="http://schemas.microsoft.com/office/drawing/2014/main" id="{78683C20-4783-10F6-742D-BB62C6385E2B}"/>
                </a:ext>
              </a:extLst>
            </p:cNvPr>
            <p:cNvSpPr/>
            <p:nvPr/>
          </p:nvSpPr>
          <p:spPr>
            <a:xfrm>
              <a:off x="10273622" y="4368613"/>
              <a:ext cx="6328717" cy="551918"/>
            </a:xfrm>
            <a:prstGeom prst="rect">
              <a:avLst/>
            </a:prstGeom>
            <a:solidFill>
              <a:schemeClr val="accent6">
                <a:lumMod val="40000"/>
                <a:lumOff val="60000"/>
              </a:schemeClr>
            </a:solid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Cultivates a workplace culture that values diversity, inclusion, and equal opportunity for all employees, leading to higher satisfaction and retention rates.</a:t>
              </a:r>
              <a:endParaRPr lang="en-US" sz="2200" dirty="0">
                <a:solidFill>
                  <a:srgbClr val="002060"/>
                </a:solidFill>
                <a:latin typeface="Poppins" pitchFamily="2" charset="77"/>
                <a:cs typeface="Poppins" pitchFamily="2" charset="77"/>
              </a:endParaRPr>
            </a:p>
          </p:txBody>
        </p:sp>
        <p:pic>
          <p:nvPicPr>
            <p:cNvPr id="47" name="Image 7" descr="preencoded.png">
              <a:extLst>
                <a:ext uri="{FF2B5EF4-FFF2-40B4-BE49-F238E27FC236}">
                  <a16:creationId xmlns:a16="http://schemas.microsoft.com/office/drawing/2014/main" id="{85996AEB-4ABF-B947-D506-70E25867929F}"/>
                </a:ext>
              </a:extLst>
            </p:cNvPr>
            <p:cNvPicPr>
              <a:picLocks noChangeAspect="1"/>
            </p:cNvPicPr>
            <p:nvPr/>
          </p:nvPicPr>
          <p:blipFill>
            <a:blip r:embed="rId6"/>
            <a:stretch>
              <a:fillRect/>
            </a:stretch>
          </p:blipFill>
          <p:spPr>
            <a:xfrm>
              <a:off x="9361616" y="3301095"/>
              <a:ext cx="667184" cy="834121"/>
            </a:xfrm>
            <a:prstGeom prst="rect">
              <a:avLst/>
            </a:prstGeom>
          </p:spPr>
        </p:pic>
      </p:grpSp>
      <p:grpSp>
        <p:nvGrpSpPr>
          <p:cNvPr id="8" name="Grupo 7">
            <a:extLst>
              <a:ext uri="{FF2B5EF4-FFF2-40B4-BE49-F238E27FC236}">
                <a16:creationId xmlns:a16="http://schemas.microsoft.com/office/drawing/2014/main" id="{B8FD7FDA-8C7F-0CBC-C6F1-61403119007C}"/>
              </a:ext>
            </a:extLst>
          </p:cNvPr>
          <p:cNvGrpSpPr/>
          <p:nvPr/>
        </p:nvGrpSpPr>
        <p:grpSpPr>
          <a:xfrm>
            <a:off x="9181016" y="6516140"/>
            <a:ext cx="8167609" cy="2838152"/>
            <a:chOff x="9181016" y="6516140"/>
            <a:chExt cx="8167609" cy="2838152"/>
          </a:xfrm>
        </p:grpSpPr>
        <p:sp>
          <p:nvSpPr>
            <p:cNvPr id="42" name="Shape 38">
              <a:extLst>
                <a:ext uri="{FF2B5EF4-FFF2-40B4-BE49-F238E27FC236}">
                  <a16:creationId xmlns:a16="http://schemas.microsoft.com/office/drawing/2014/main" id="{C63A6BEC-24F6-2716-8D48-0A1144D88391}"/>
                </a:ext>
              </a:extLst>
            </p:cNvPr>
            <p:cNvSpPr/>
            <p:nvPr/>
          </p:nvSpPr>
          <p:spPr>
            <a:xfrm>
              <a:off x="9181016" y="6516140"/>
              <a:ext cx="8167609" cy="2838152"/>
            </a:xfrm>
            <a:prstGeom prst="roundRect">
              <a:avLst>
                <a:gd name="adj" fmla="val 1331"/>
              </a:avLst>
            </a:prstGeom>
            <a:solidFill>
              <a:schemeClr val="accent6">
                <a:lumMod val="40000"/>
                <a:lumOff val="60000"/>
              </a:schemeClr>
            </a:solidFill>
            <a:ln/>
          </p:spPr>
          <p:txBody>
            <a:bodyPr/>
            <a:lstStyle/>
            <a:p>
              <a:endParaRPr lang="es-ES" sz="2500">
                <a:solidFill>
                  <a:srgbClr val="002060"/>
                </a:solidFill>
                <a:latin typeface="Poppins" pitchFamily="2" charset="77"/>
                <a:cs typeface="Poppins" pitchFamily="2" charset="77"/>
              </a:endParaRPr>
            </a:p>
          </p:txBody>
        </p:sp>
        <p:sp>
          <p:nvSpPr>
            <p:cNvPr id="44" name="Text 40">
              <a:extLst>
                <a:ext uri="{FF2B5EF4-FFF2-40B4-BE49-F238E27FC236}">
                  <a16:creationId xmlns:a16="http://schemas.microsoft.com/office/drawing/2014/main" id="{2373A204-8E79-2FB5-8A67-9C00ED072A24}"/>
                </a:ext>
              </a:extLst>
            </p:cNvPr>
            <p:cNvSpPr/>
            <p:nvPr/>
          </p:nvSpPr>
          <p:spPr>
            <a:xfrm>
              <a:off x="10310526" y="6753168"/>
              <a:ext cx="2115910" cy="180985"/>
            </a:xfrm>
            <a:prstGeom prst="rect">
              <a:avLst/>
            </a:prstGeom>
            <a:solidFill>
              <a:schemeClr val="accent6">
                <a:lumMod val="40000"/>
                <a:lumOff val="60000"/>
              </a:schemeClr>
            </a:solid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Access Global Community of Practice</a:t>
              </a:r>
              <a:endParaRPr lang="en-US" sz="2500" b="1" dirty="0">
                <a:solidFill>
                  <a:srgbClr val="002060"/>
                </a:solidFill>
                <a:latin typeface="Poppins" pitchFamily="2" charset="77"/>
                <a:cs typeface="Poppins" pitchFamily="2" charset="77"/>
              </a:endParaRPr>
            </a:p>
          </p:txBody>
        </p:sp>
        <p:sp>
          <p:nvSpPr>
            <p:cNvPr id="45" name="Text 41">
              <a:extLst>
                <a:ext uri="{FF2B5EF4-FFF2-40B4-BE49-F238E27FC236}">
                  <a16:creationId xmlns:a16="http://schemas.microsoft.com/office/drawing/2014/main" id="{B8AC4361-98EC-14AC-4B06-84566B4C3137}"/>
                </a:ext>
              </a:extLst>
            </p:cNvPr>
            <p:cNvSpPr/>
            <p:nvPr/>
          </p:nvSpPr>
          <p:spPr>
            <a:xfrm>
              <a:off x="10258337" y="7348662"/>
              <a:ext cx="6686901" cy="394163"/>
            </a:xfrm>
            <a:prstGeom prst="rect">
              <a:avLst/>
            </a:prstGeom>
            <a:solidFill>
              <a:schemeClr val="accent6">
                <a:lumMod val="40000"/>
                <a:lumOff val="60000"/>
              </a:schemeClr>
            </a:solid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Connects SAIs with peers worldwide to share experiences, tools, and lessons learned, creating opportunities for continuous learning and collaboration.</a:t>
              </a:r>
              <a:endParaRPr lang="en-US" sz="2200" dirty="0">
                <a:solidFill>
                  <a:srgbClr val="002060"/>
                </a:solidFill>
                <a:latin typeface="Poppins" pitchFamily="2" charset="77"/>
                <a:cs typeface="Poppins" pitchFamily="2" charset="77"/>
              </a:endParaRPr>
            </a:p>
          </p:txBody>
        </p:sp>
        <p:pic>
          <p:nvPicPr>
            <p:cNvPr id="48" name="Image 9" descr="preencoded.png">
              <a:extLst>
                <a:ext uri="{FF2B5EF4-FFF2-40B4-BE49-F238E27FC236}">
                  <a16:creationId xmlns:a16="http://schemas.microsoft.com/office/drawing/2014/main" id="{E5989A0D-BBAD-4B01-D29A-DE4B5D9F6754}"/>
                </a:ext>
              </a:extLst>
            </p:cNvPr>
            <p:cNvPicPr>
              <a:picLocks noChangeAspect="1"/>
            </p:cNvPicPr>
            <p:nvPr/>
          </p:nvPicPr>
          <p:blipFill>
            <a:blip r:embed="rId7"/>
            <a:stretch>
              <a:fillRect/>
            </a:stretch>
          </p:blipFill>
          <p:spPr>
            <a:xfrm>
              <a:off x="9316075" y="6662544"/>
              <a:ext cx="758267" cy="947994"/>
            </a:xfrm>
            <a:prstGeom prst="rect">
              <a:avLst/>
            </a:prstGeom>
          </p:spPr>
        </p:pic>
      </p:grpSp>
      <p:grpSp>
        <p:nvGrpSpPr>
          <p:cNvPr id="9" name="Grupo 8">
            <a:extLst>
              <a:ext uri="{FF2B5EF4-FFF2-40B4-BE49-F238E27FC236}">
                <a16:creationId xmlns:a16="http://schemas.microsoft.com/office/drawing/2014/main" id="{D9FF0AC7-A28A-827C-AAEE-81C03451E6E3}"/>
              </a:ext>
            </a:extLst>
          </p:cNvPr>
          <p:cNvGrpSpPr/>
          <p:nvPr/>
        </p:nvGrpSpPr>
        <p:grpSpPr>
          <a:xfrm>
            <a:off x="1090443" y="6542725"/>
            <a:ext cx="7618206" cy="2838152"/>
            <a:chOff x="1090443" y="6542725"/>
            <a:chExt cx="7618206" cy="2838152"/>
          </a:xfrm>
        </p:grpSpPr>
        <p:sp>
          <p:nvSpPr>
            <p:cNvPr id="46" name="Shape 18">
              <a:extLst>
                <a:ext uri="{FF2B5EF4-FFF2-40B4-BE49-F238E27FC236}">
                  <a16:creationId xmlns:a16="http://schemas.microsoft.com/office/drawing/2014/main" id="{1C91923C-7581-259D-5980-5ED226269CA3}"/>
                </a:ext>
              </a:extLst>
            </p:cNvPr>
            <p:cNvSpPr/>
            <p:nvPr/>
          </p:nvSpPr>
          <p:spPr>
            <a:xfrm>
              <a:off x="1090443" y="6542725"/>
              <a:ext cx="7618206" cy="2838152"/>
            </a:xfrm>
            <a:prstGeom prst="roundRect">
              <a:avLst>
                <a:gd name="adj" fmla="val 1331"/>
              </a:avLst>
            </a:prstGeom>
            <a:solidFill>
              <a:schemeClr val="accent6">
                <a:lumMod val="40000"/>
                <a:lumOff val="60000"/>
              </a:schemeClr>
            </a:solidFill>
            <a:ln/>
          </p:spPr>
          <p:txBody>
            <a:bodyPr/>
            <a:lstStyle/>
            <a:p>
              <a:endParaRPr lang="es-ES" sz="2500" dirty="0">
                <a:solidFill>
                  <a:srgbClr val="002060"/>
                </a:solidFill>
                <a:latin typeface="Poppins" pitchFamily="2" charset="77"/>
                <a:cs typeface="Poppins" pitchFamily="2" charset="77"/>
              </a:endParaRPr>
            </a:p>
          </p:txBody>
        </p:sp>
        <p:sp>
          <p:nvSpPr>
            <p:cNvPr id="34" name="Text 36">
              <a:extLst>
                <a:ext uri="{FF2B5EF4-FFF2-40B4-BE49-F238E27FC236}">
                  <a16:creationId xmlns:a16="http://schemas.microsoft.com/office/drawing/2014/main" id="{F0354F1B-A9A4-3BD1-89A9-F10E244CC6E2}"/>
                </a:ext>
              </a:extLst>
            </p:cNvPr>
            <p:cNvSpPr/>
            <p:nvPr/>
          </p:nvSpPr>
          <p:spPr>
            <a:xfrm>
              <a:off x="2172383" y="6753168"/>
              <a:ext cx="1707510" cy="192435"/>
            </a:xfrm>
            <a:prstGeom prst="rect">
              <a:avLst/>
            </a:prstGeom>
            <a:noFill/>
            <a:ln/>
          </p:spPr>
          <p:txBody>
            <a:bodyPr wrap="none" lIns="0" tIns="0" rIns="0" bIns="0" rtlCol="0" anchor="t"/>
            <a:lstStyle/>
            <a:p>
              <a:r>
                <a:rPr lang="en-US" sz="2500" b="1" dirty="0">
                  <a:solidFill>
                    <a:srgbClr val="002060"/>
                  </a:solidFill>
                  <a:latin typeface="Poppins" pitchFamily="2" charset="77"/>
                  <a:ea typeface="Red Hat Text" pitchFamily="34" charset="-122"/>
                  <a:cs typeface="Poppins" pitchFamily="2" charset="77"/>
                </a:rPr>
                <a:t>Gain International Recognition</a:t>
              </a:r>
              <a:endParaRPr lang="en-US" sz="2500" b="1" dirty="0">
                <a:solidFill>
                  <a:srgbClr val="002060"/>
                </a:solidFill>
                <a:latin typeface="Poppins" pitchFamily="2" charset="77"/>
                <a:cs typeface="Poppins" pitchFamily="2" charset="77"/>
              </a:endParaRPr>
            </a:p>
          </p:txBody>
        </p:sp>
        <p:sp>
          <p:nvSpPr>
            <p:cNvPr id="35" name="Text 37">
              <a:extLst>
                <a:ext uri="{FF2B5EF4-FFF2-40B4-BE49-F238E27FC236}">
                  <a16:creationId xmlns:a16="http://schemas.microsoft.com/office/drawing/2014/main" id="{9598A420-4BBB-EAEE-7263-8EC98DB246DF}"/>
                </a:ext>
              </a:extLst>
            </p:cNvPr>
            <p:cNvSpPr/>
            <p:nvPr/>
          </p:nvSpPr>
          <p:spPr>
            <a:xfrm>
              <a:off x="2243050" y="7476917"/>
              <a:ext cx="6209115" cy="419100"/>
            </a:xfrm>
            <a:prstGeom prst="rect">
              <a:avLst/>
            </a:prstGeom>
            <a:noFill/>
            <a:ln/>
          </p:spPr>
          <p:txBody>
            <a:bodyPr wrap="square" lIns="0" tIns="0" rIns="0" bIns="0" rtlCol="0" anchor="t"/>
            <a:lstStyle/>
            <a:p>
              <a:r>
                <a:rPr lang="en-US" sz="2200" dirty="0">
                  <a:solidFill>
                    <a:srgbClr val="002060"/>
                  </a:solidFill>
                  <a:latin typeface="Poppins" pitchFamily="2" charset="77"/>
                  <a:ea typeface="Roboto Light" pitchFamily="34" charset="-122"/>
                  <a:cs typeface="Poppins" pitchFamily="2" charset="77"/>
                </a:rPr>
                <a:t>Position SAIs as leaders in public sector transformation and showcases commitment to progressive governance practices.</a:t>
              </a:r>
              <a:endParaRPr lang="en-US" sz="2200" dirty="0">
                <a:solidFill>
                  <a:srgbClr val="002060"/>
                </a:solidFill>
                <a:latin typeface="Poppins" pitchFamily="2" charset="77"/>
                <a:cs typeface="Poppins" pitchFamily="2" charset="77"/>
              </a:endParaRPr>
            </a:p>
          </p:txBody>
        </p:sp>
        <p:pic>
          <p:nvPicPr>
            <p:cNvPr id="49" name="Image 8" descr="preencoded.png">
              <a:extLst>
                <a:ext uri="{FF2B5EF4-FFF2-40B4-BE49-F238E27FC236}">
                  <a16:creationId xmlns:a16="http://schemas.microsoft.com/office/drawing/2014/main" id="{9F1B1939-CFF4-F63B-0228-0A771BD80195}"/>
                </a:ext>
              </a:extLst>
            </p:cNvPr>
            <p:cNvPicPr>
              <a:picLocks noChangeAspect="1"/>
            </p:cNvPicPr>
            <p:nvPr/>
          </p:nvPicPr>
          <p:blipFill>
            <a:blip r:embed="rId8"/>
            <a:stretch>
              <a:fillRect/>
            </a:stretch>
          </p:blipFill>
          <p:spPr>
            <a:xfrm>
              <a:off x="1242580" y="6740382"/>
              <a:ext cx="633747" cy="792318"/>
            </a:xfrm>
            <a:prstGeom prst="rect">
              <a:avLst/>
            </a:prstGeom>
          </p:spPr>
        </p:pic>
      </p:grpSp>
    </p:spTree>
    <p:extLst>
      <p:ext uri="{BB962C8B-B14F-4D97-AF65-F5344CB8AC3E}">
        <p14:creationId xmlns:p14="http://schemas.microsoft.com/office/powerpoint/2010/main" val="16493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D8839A6B-F1B5-9CF3-899F-648DF7BF1CD3}"/>
              </a:ext>
            </a:extLst>
          </p:cNvPr>
          <p:cNvGrpSpPr/>
          <p:nvPr/>
        </p:nvGrpSpPr>
        <p:grpSpPr>
          <a:xfrm>
            <a:off x="6262331" y="571558"/>
            <a:ext cx="5763338" cy="4643408"/>
            <a:chOff x="6225121" y="1229572"/>
            <a:chExt cx="5763338" cy="4643408"/>
          </a:xfrm>
        </p:grpSpPr>
        <p:sp>
          <p:nvSpPr>
            <p:cNvPr id="14" name="Freeform 7">
              <a:extLst>
                <a:ext uri="{FF2B5EF4-FFF2-40B4-BE49-F238E27FC236}">
                  <a16:creationId xmlns:a16="http://schemas.microsoft.com/office/drawing/2014/main" id="{656BA1C2-EF09-933F-8FE6-5D7FDA1B57A4}"/>
                </a:ext>
              </a:extLst>
            </p:cNvPr>
            <p:cNvSpPr/>
            <p:nvPr/>
          </p:nvSpPr>
          <p:spPr>
            <a:xfrm>
              <a:off x="6225121" y="1229572"/>
              <a:ext cx="1271675" cy="859786"/>
            </a:xfrm>
            <a:custGeom>
              <a:avLst/>
              <a:gdLst/>
              <a:ahLst/>
              <a:cxnLst/>
              <a:rect l="l" t="t" r="r" b="b"/>
              <a:pathLst>
                <a:path w="2457595" h="1751037">
                  <a:moveTo>
                    <a:pt x="0" y="0"/>
                  </a:moveTo>
                  <a:lnTo>
                    <a:pt x="2457595" y="0"/>
                  </a:lnTo>
                  <a:lnTo>
                    <a:pt x="2457595" y="1751037"/>
                  </a:lnTo>
                  <a:lnTo>
                    <a:pt x="0" y="1751037"/>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s-ES"/>
            </a:p>
          </p:txBody>
        </p:sp>
        <p:sp>
          <p:nvSpPr>
            <p:cNvPr id="18" name="TextBox 8">
              <a:extLst>
                <a:ext uri="{FF2B5EF4-FFF2-40B4-BE49-F238E27FC236}">
                  <a16:creationId xmlns:a16="http://schemas.microsoft.com/office/drawing/2014/main" id="{F4EF0C3C-3BE1-F50D-D8DF-287FF8F9DDAF}"/>
                </a:ext>
              </a:extLst>
            </p:cNvPr>
            <p:cNvSpPr txBox="1"/>
            <p:nvPr/>
          </p:nvSpPr>
          <p:spPr>
            <a:xfrm>
              <a:off x="6592780" y="1745128"/>
              <a:ext cx="5395679" cy="3412409"/>
            </a:xfrm>
            <a:prstGeom prst="rect">
              <a:avLst/>
            </a:prstGeom>
          </p:spPr>
          <p:txBody>
            <a:bodyPr wrap="square" lIns="0" tIns="0" rIns="0" bIns="0" rtlCol="0" anchor="t">
              <a:spAutoFit/>
            </a:bodyPr>
            <a:lstStyle/>
            <a:p>
              <a:pPr algn="l"/>
              <a:r>
                <a:rPr lang="en-US" sz="3000" dirty="0">
                  <a:solidFill>
                    <a:srgbClr val="213A7A"/>
                  </a:solidFill>
                  <a:latin typeface="Poppins"/>
                  <a:ea typeface="Poppins"/>
                  <a:cs typeface="Poppins"/>
                  <a:sym typeface="Poppins"/>
                </a:rPr>
                <a:t>We are grateful to the Seal for helping us to showcase the enormous commitment from all areas to create a Bank that works for gender equality. </a:t>
              </a:r>
            </a:p>
            <a:p>
              <a:pPr algn="l">
                <a:lnSpc>
                  <a:spcPts val="5039"/>
                </a:lnSpc>
              </a:pPr>
              <a:endParaRPr lang="en-US" sz="4199" dirty="0">
                <a:solidFill>
                  <a:srgbClr val="213A7A"/>
                </a:solidFill>
                <a:latin typeface="Poppins"/>
                <a:ea typeface="Poppins"/>
                <a:cs typeface="Poppins"/>
                <a:sym typeface="Poppins"/>
              </a:endParaRPr>
            </a:p>
          </p:txBody>
        </p:sp>
        <p:sp>
          <p:nvSpPr>
            <p:cNvPr id="20" name="CuadroTexto 19">
              <a:extLst>
                <a:ext uri="{FF2B5EF4-FFF2-40B4-BE49-F238E27FC236}">
                  <a16:creationId xmlns:a16="http://schemas.microsoft.com/office/drawing/2014/main" id="{A8B17548-9423-095A-011B-02C27D3EA319}"/>
                </a:ext>
              </a:extLst>
            </p:cNvPr>
            <p:cNvSpPr txBox="1"/>
            <p:nvPr/>
          </p:nvSpPr>
          <p:spPr>
            <a:xfrm>
              <a:off x="6564705" y="4677736"/>
              <a:ext cx="5423754" cy="1107996"/>
            </a:xfrm>
            <a:prstGeom prst="rect">
              <a:avLst/>
            </a:prstGeom>
            <a:noFill/>
          </p:spPr>
          <p:txBody>
            <a:bodyPr wrap="square">
              <a:spAutoFit/>
            </a:bodyPr>
            <a:lstStyle/>
            <a:p>
              <a:r>
                <a:rPr lang="en-US" sz="2200" b="1" dirty="0" err="1">
                  <a:solidFill>
                    <a:srgbClr val="213A7A"/>
                  </a:solidFill>
                  <a:latin typeface="Poppins Bold"/>
                  <a:ea typeface="Poppins Bold"/>
                  <a:cs typeface="Poppins Bold"/>
                  <a:sym typeface="Poppins Bold"/>
                </a:rPr>
                <a:t>Silvina</a:t>
              </a:r>
              <a:r>
                <a:rPr lang="en-US" sz="2200" b="1" dirty="0">
                  <a:solidFill>
                    <a:srgbClr val="213A7A"/>
                  </a:solidFill>
                  <a:latin typeface="Poppins Bold"/>
                  <a:ea typeface="Poppins Bold"/>
                  <a:cs typeface="Poppins Bold"/>
                  <a:sym typeface="Poppins Bold"/>
                </a:rPr>
                <a:t> </a:t>
              </a:r>
              <a:r>
                <a:rPr lang="en-US" sz="2200" b="1" dirty="0" err="1">
                  <a:solidFill>
                    <a:srgbClr val="213A7A"/>
                  </a:solidFill>
                  <a:latin typeface="Poppins Bold"/>
                  <a:ea typeface="Poppins Bold"/>
                  <a:cs typeface="Poppins Bold"/>
                  <a:sym typeface="Poppins Bold"/>
                </a:rPr>
                <a:t>Batakis</a:t>
              </a:r>
              <a:endParaRPr lang="en-US" sz="2200" b="1" dirty="0">
                <a:solidFill>
                  <a:srgbClr val="213A7A"/>
                </a:solidFill>
                <a:latin typeface="Poppins Bold"/>
                <a:ea typeface="Poppins Bold"/>
                <a:cs typeface="Poppins Bold"/>
                <a:sym typeface="Poppins Bold"/>
              </a:endParaRPr>
            </a:p>
            <a:p>
              <a:r>
                <a:rPr lang="en-US" sz="2200" dirty="0">
                  <a:solidFill>
                    <a:srgbClr val="213A7A"/>
                  </a:solidFill>
                  <a:latin typeface="Poppins"/>
                  <a:ea typeface="Poppins"/>
                  <a:cs typeface="Poppins"/>
                  <a:sym typeface="Poppins"/>
                </a:rPr>
                <a:t>President</a:t>
              </a:r>
            </a:p>
            <a:p>
              <a:r>
                <a:rPr lang="en-US" sz="2200" dirty="0">
                  <a:solidFill>
                    <a:srgbClr val="213A7A"/>
                  </a:solidFill>
                  <a:latin typeface="Poppins"/>
                  <a:ea typeface="Poppins"/>
                  <a:cs typeface="Poppins"/>
                  <a:sym typeface="Poppins"/>
                </a:rPr>
                <a:t>Bank of the </a:t>
              </a:r>
              <a:r>
                <a:rPr lang="en-US" sz="2200" b="1" dirty="0">
                  <a:solidFill>
                    <a:srgbClr val="213A7A"/>
                  </a:solidFill>
                  <a:latin typeface="Poppins"/>
                  <a:ea typeface="Poppins"/>
                  <a:cs typeface="Poppins"/>
                  <a:sym typeface="Poppins"/>
                </a:rPr>
                <a:t>Argentinian</a:t>
              </a:r>
              <a:r>
                <a:rPr lang="en-US" sz="2200" dirty="0">
                  <a:solidFill>
                    <a:srgbClr val="213A7A"/>
                  </a:solidFill>
                  <a:latin typeface="Poppins"/>
                  <a:ea typeface="Poppins"/>
                  <a:cs typeface="Poppins"/>
                  <a:sym typeface="Poppins"/>
                </a:rPr>
                <a:t> Nation, 2023</a:t>
              </a:r>
            </a:p>
          </p:txBody>
        </p:sp>
        <p:sp>
          <p:nvSpPr>
            <p:cNvPr id="23" name="AutoShape 6">
              <a:extLst>
                <a:ext uri="{FF2B5EF4-FFF2-40B4-BE49-F238E27FC236}">
                  <a16:creationId xmlns:a16="http://schemas.microsoft.com/office/drawing/2014/main" id="{C5A34C2B-B190-7BE6-308E-DC92EB2417FE}"/>
                </a:ext>
              </a:extLst>
            </p:cNvPr>
            <p:cNvSpPr/>
            <p:nvPr/>
          </p:nvSpPr>
          <p:spPr>
            <a:xfrm flipV="1">
              <a:off x="6592780" y="5827261"/>
              <a:ext cx="2932220" cy="45719"/>
            </a:xfrm>
            <a:prstGeom prst="rect">
              <a:avLst/>
            </a:prstGeom>
            <a:solidFill>
              <a:srgbClr val="EF7E20"/>
            </a:solidFill>
          </p:spPr>
          <p:txBody>
            <a:bodyPr/>
            <a:lstStyle/>
            <a:p>
              <a:endParaRPr lang="es-ES"/>
            </a:p>
          </p:txBody>
        </p:sp>
      </p:grpSp>
      <p:grpSp>
        <p:nvGrpSpPr>
          <p:cNvPr id="2" name="Grupo 1">
            <a:extLst>
              <a:ext uri="{FF2B5EF4-FFF2-40B4-BE49-F238E27FC236}">
                <a16:creationId xmlns:a16="http://schemas.microsoft.com/office/drawing/2014/main" id="{EAAD672A-E769-C44F-AE04-24A1E390713F}"/>
              </a:ext>
            </a:extLst>
          </p:cNvPr>
          <p:cNvGrpSpPr/>
          <p:nvPr/>
        </p:nvGrpSpPr>
        <p:grpSpPr>
          <a:xfrm>
            <a:off x="567458" y="535330"/>
            <a:ext cx="7491432" cy="4608170"/>
            <a:chOff x="533914" y="1347883"/>
            <a:chExt cx="7491432" cy="4608170"/>
          </a:xfrm>
        </p:grpSpPr>
        <p:sp>
          <p:nvSpPr>
            <p:cNvPr id="8" name="TextBox 8"/>
            <p:cNvSpPr txBox="1"/>
            <p:nvPr/>
          </p:nvSpPr>
          <p:spPr>
            <a:xfrm>
              <a:off x="557948" y="1745128"/>
              <a:ext cx="5372100" cy="3412409"/>
            </a:xfrm>
            <a:prstGeom prst="rect">
              <a:avLst/>
            </a:prstGeom>
          </p:spPr>
          <p:txBody>
            <a:bodyPr wrap="square" lIns="0" tIns="0" rIns="0" bIns="0" rtlCol="0" anchor="t">
              <a:spAutoFit/>
            </a:bodyPr>
            <a:lstStyle/>
            <a:p>
              <a:pPr algn="l"/>
              <a:r>
                <a:rPr lang="en-US" sz="3000" dirty="0">
                  <a:solidFill>
                    <a:srgbClr val="213A7A"/>
                  </a:solidFill>
                  <a:latin typeface="Poppins"/>
                  <a:ea typeface="Poppins"/>
                  <a:cs typeface="Poppins"/>
                  <a:sym typeface="Poppins"/>
                </a:rPr>
                <a:t>The Gender Equality Seal serves is an important tool, enabling addressing gender equality issues within public institutions in a more focused way. </a:t>
              </a:r>
            </a:p>
            <a:p>
              <a:pPr algn="l">
                <a:lnSpc>
                  <a:spcPts val="5039"/>
                </a:lnSpc>
              </a:pPr>
              <a:endParaRPr lang="en-US" sz="4199" dirty="0">
                <a:solidFill>
                  <a:srgbClr val="213A7A"/>
                </a:solidFill>
                <a:latin typeface="Poppins"/>
                <a:ea typeface="Poppins"/>
                <a:cs typeface="Poppins"/>
                <a:sym typeface="Poppins"/>
              </a:endParaRPr>
            </a:p>
          </p:txBody>
        </p:sp>
        <p:sp>
          <p:nvSpPr>
            <p:cNvPr id="9" name="TextBox 9"/>
            <p:cNvSpPr txBox="1"/>
            <p:nvPr/>
          </p:nvSpPr>
          <p:spPr>
            <a:xfrm>
              <a:off x="608279" y="4770069"/>
              <a:ext cx="7417067" cy="1015663"/>
            </a:xfrm>
            <a:prstGeom prst="rect">
              <a:avLst/>
            </a:prstGeom>
          </p:spPr>
          <p:txBody>
            <a:bodyPr lIns="0" tIns="0" rIns="0" bIns="0" rtlCol="0" anchor="t">
              <a:spAutoFit/>
            </a:bodyPr>
            <a:lstStyle/>
            <a:p>
              <a:r>
                <a:rPr lang="en-US" sz="2200" b="1" dirty="0" err="1">
                  <a:solidFill>
                    <a:srgbClr val="213A7A"/>
                  </a:solidFill>
                  <a:latin typeface="Poppins Bold"/>
                  <a:ea typeface="Poppins Bold"/>
                  <a:cs typeface="Poppins Bold"/>
                  <a:sym typeface="Poppins Bold"/>
                </a:rPr>
                <a:t>Nikol</a:t>
              </a:r>
              <a:r>
                <a:rPr lang="en-US" sz="2200" b="1" dirty="0">
                  <a:solidFill>
                    <a:srgbClr val="213A7A"/>
                  </a:solidFill>
                  <a:latin typeface="Poppins Bold"/>
                  <a:ea typeface="Poppins Bold"/>
                  <a:cs typeface="Poppins Bold"/>
                  <a:sym typeface="Poppins Bold"/>
                </a:rPr>
                <a:t> </a:t>
              </a:r>
              <a:r>
                <a:rPr lang="en-US" sz="2200" b="1" dirty="0" err="1">
                  <a:solidFill>
                    <a:srgbClr val="213A7A"/>
                  </a:solidFill>
                  <a:latin typeface="Poppins Bold"/>
                  <a:ea typeface="Poppins Bold"/>
                  <a:cs typeface="Poppins Bold"/>
                  <a:sym typeface="Poppins Bold"/>
                </a:rPr>
                <a:t>Pashinyan</a:t>
              </a:r>
              <a:endParaRPr lang="en-US" sz="2200" b="1" dirty="0">
                <a:solidFill>
                  <a:srgbClr val="213A7A"/>
                </a:solidFill>
                <a:latin typeface="Poppins Bold"/>
                <a:ea typeface="Poppins Bold"/>
                <a:cs typeface="Poppins Bold"/>
                <a:sym typeface="Poppins Bold"/>
              </a:endParaRPr>
            </a:p>
            <a:p>
              <a:r>
                <a:rPr lang="en-US" sz="2200" dirty="0">
                  <a:solidFill>
                    <a:srgbClr val="213A7A"/>
                  </a:solidFill>
                  <a:latin typeface="Poppins"/>
                  <a:ea typeface="Poppins"/>
                  <a:cs typeface="Poppins"/>
                  <a:sym typeface="Poppins"/>
                </a:rPr>
                <a:t>Prime Minister </a:t>
              </a:r>
            </a:p>
            <a:p>
              <a:r>
                <a:rPr lang="en-US" sz="2200" dirty="0">
                  <a:solidFill>
                    <a:srgbClr val="213A7A"/>
                  </a:solidFill>
                  <a:latin typeface="Poppins"/>
                  <a:ea typeface="Poppins"/>
                  <a:cs typeface="Poppins"/>
                  <a:sym typeface="Poppins"/>
                </a:rPr>
                <a:t>Republic of </a:t>
              </a:r>
              <a:r>
                <a:rPr lang="en-US" sz="2200" b="1" dirty="0">
                  <a:solidFill>
                    <a:srgbClr val="213A7A"/>
                  </a:solidFill>
                  <a:latin typeface="Poppins"/>
                  <a:ea typeface="Poppins"/>
                  <a:cs typeface="Poppins"/>
                  <a:sym typeface="Poppins"/>
                </a:rPr>
                <a:t>Armenia</a:t>
              </a:r>
              <a:r>
                <a:rPr lang="en-US" sz="2200" dirty="0">
                  <a:solidFill>
                    <a:srgbClr val="213A7A"/>
                  </a:solidFill>
                  <a:latin typeface="Poppins"/>
                  <a:ea typeface="Poppins"/>
                  <a:cs typeface="Poppins"/>
                  <a:sym typeface="Poppins"/>
                </a:rPr>
                <a:t>, 2024</a:t>
              </a:r>
            </a:p>
          </p:txBody>
        </p:sp>
        <p:sp>
          <p:nvSpPr>
            <p:cNvPr id="28" name="Freeform 7">
              <a:extLst>
                <a:ext uri="{FF2B5EF4-FFF2-40B4-BE49-F238E27FC236}">
                  <a16:creationId xmlns:a16="http://schemas.microsoft.com/office/drawing/2014/main" id="{44A49460-08B3-5E77-48D4-CDF9E9356A7C}"/>
                </a:ext>
              </a:extLst>
            </p:cNvPr>
            <p:cNvSpPr/>
            <p:nvPr/>
          </p:nvSpPr>
          <p:spPr>
            <a:xfrm>
              <a:off x="533914" y="1347883"/>
              <a:ext cx="1271675" cy="859786"/>
            </a:xfrm>
            <a:custGeom>
              <a:avLst/>
              <a:gdLst/>
              <a:ahLst/>
              <a:cxnLst/>
              <a:rect l="l" t="t" r="r" b="b"/>
              <a:pathLst>
                <a:path w="2457595" h="1751037">
                  <a:moveTo>
                    <a:pt x="0" y="0"/>
                  </a:moveTo>
                  <a:lnTo>
                    <a:pt x="2457595" y="0"/>
                  </a:lnTo>
                  <a:lnTo>
                    <a:pt x="2457595" y="1751037"/>
                  </a:lnTo>
                  <a:lnTo>
                    <a:pt x="0" y="1751037"/>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s-ES"/>
            </a:p>
          </p:txBody>
        </p:sp>
        <p:sp>
          <p:nvSpPr>
            <p:cNvPr id="30" name="AutoShape 6">
              <a:extLst>
                <a:ext uri="{FF2B5EF4-FFF2-40B4-BE49-F238E27FC236}">
                  <a16:creationId xmlns:a16="http://schemas.microsoft.com/office/drawing/2014/main" id="{0BBDAE3E-894D-3F39-ED4E-B71817C55B79}"/>
                </a:ext>
              </a:extLst>
            </p:cNvPr>
            <p:cNvSpPr/>
            <p:nvPr/>
          </p:nvSpPr>
          <p:spPr>
            <a:xfrm flipV="1">
              <a:off x="608279" y="5910334"/>
              <a:ext cx="2932220" cy="45719"/>
            </a:xfrm>
            <a:prstGeom prst="rect">
              <a:avLst/>
            </a:prstGeom>
            <a:solidFill>
              <a:srgbClr val="EF7E20"/>
            </a:solidFill>
          </p:spPr>
          <p:txBody>
            <a:bodyPr/>
            <a:lstStyle/>
            <a:p>
              <a:endParaRPr lang="es-ES"/>
            </a:p>
          </p:txBody>
        </p:sp>
      </p:grpSp>
      <p:grpSp>
        <p:nvGrpSpPr>
          <p:cNvPr id="5" name="Grupo 4">
            <a:extLst>
              <a:ext uri="{FF2B5EF4-FFF2-40B4-BE49-F238E27FC236}">
                <a16:creationId xmlns:a16="http://schemas.microsoft.com/office/drawing/2014/main" id="{975B63EF-A273-0071-67AD-CF61D1776AC2}"/>
              </a:ext>
            </a:extLst>
          </p:cNvPr>
          <p:cNvGrpSpPr/>
          <p:nvPr/>
        </p:nvGrpSpPr>
        <p:grpSpPr>
          <a:xfrm>
            <a:off x="1764089" y="5679351"/>
            <a:ext cx="7197655" cy="3712456"/>
            <a:chOff x="2772093" y="6236877"/>
            <a:chExt cx="7197655" cy="3712456"/>
          </a:xfrm>
        </p:grpSpPr>
        <p:sp>
          <p:nvSpPr>
            <p:cNvPr id="7" name="Freeform 7"/>
            <p:cNvSpPr/>
            <p:nvPr/>
          </p:nvSpPr>
          <p:spPr>
            <a:xfrm>
              <a:off x="2772093" y="6236877"/>
              <a:ext cx="1271675" cy="859786"/>
            </a:xfrm>
            <a:custGeom>
              <a:avLst/>
              <a:gdLst/>
              <a:ahLst/>
              <a:cxnLst/>
              <a:rect l="l" t="t" r="r" b="b"/>
              <a:pathLst>
                <a:path w="2457595" h="1751037">
                  <a:moveTo>
                    <a:pt x="0" y="0"/>
                  </a:moveTo>
                  <a:lnTo>
                    <a:pt x="2457595" y="0"/>
                  </a:lnTo>
                  <a:lnTo>
                    <a:pt x="2457595" y="1751037"/>
                  </a:lnTo>
                  <a:lnTo>
                    <a:pt x="0" y="1751037"/>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s-ES"/>
            </a:p>
          </p:txBody>
        </p:sp>
        <p:sp>
          <p:nvSpPr>
            <p:cNvPr id="25" name="TextBox 8">
              <a:extLst>
                <a:ext uri="{FF2B5EF4-FFF2-40B4-BE49-F238E27FC236}">
                  <a16:creationId xmlns:a16="http://schemas.microsoft.com/office/drawing/2014/main" id="{886C8516-1964-6000-4AC1-8ACCDBED6CAE}"/>
                </a:ext>
              </a:extLst>
            </p:cNvPr>
            <p:cNvSpPr txBox="1"/>
            <p:nvPr/>
          </p:nvSpPr>
          <p:spPr>
            <a:xfrm>
              <a:off x="3407931" y="6552938"/>
              <a:ext cx="6269469" cy="3180679"/>
            </a:xfrm>
            <a:prstGeom prst="rect">
              <a:avLst/>
            </a:prstGeom>
          </p:spPr>
          <p:txBody>
            <a:bodyPr wrap="square" lIns="0" tIns="0" rIns="0" bIns="0" rtlCol="0" anchor="t">
              <a:spAutoFit/>
            </a:bodyPr>
            <a:lstStyle/>
            <a:p>
              <a:pPr algn="l"/>
              <a:r>
                <a:rPr lang="en-US" sz="3000" dirty="0">
                  <a:solidFill>
                    <a:srgbClr val="213A7A"/>
                  </a:solidFill>
                  <a:latin typeface="Poppins"/>
                  <a:ea typeface="Poppins"/>
                  <a:cs typeface="Poppins"/>
                  <a:sym typeface="Poppins"/>
                </a:rPr>
                <a:t>The Seal has really helped us as FIRS to understand and appreciate the nexus between gender equality and taxation. </a:t>
              </a:r>
            </a:p>
            <a:p>
              <a:pPr algn="l">
                <a:lnSpc>
                  <a:spcPts val="11830"/>
                </a:lnSpc>
              </a:pPr>
              <a:endParaRPr lang="en-US" sz="5176" dirty="0">
                <a:solidFill>
                  <a:srgbClr val="213A7A"/>
                </a:solidFill>
                <a:latin typeface="Poppins"/>
                <a:ea typeface="Poppins"/>
                <a:cs typeface="Poppins"/>
                <a:sym typeface="Poppins"/>
              </a:endParaRPr>
            </a:p>
          </p:txBody>
        </p:sp>
        <p:sp>
          <p:nvSpPr>
            <p:cNvPr id="26" name="TextBox 9">
              <a:extLst>
                <a:ext uri="{FF2B5EF4-FFF2-40B4-BE49-F238E27FC236}">
                  <a16:creationId xmlns:a16="http://schemas.microsoft.com/office/drawing/2014/main" id="{F3DA5AAC-1761-2E91-2F35-5F8176BB8E6F}"/>
                </a:ext>
              </a:extLst>
            </p:cNvPr>
            <p:cNvSpPr txBox="1"/>
            <p:nvPr/>
          </p:nvSpPr>
          <p:spPr>
            <a:xfrm>
              <a:off x="3444026" y="8565411"/>
              <a:ext cx="6525722" cy="1177887"/>
            </a:xfrm>
            <a:prstGeom prst="rect">
              <a:avLst/>
            </a:prstGeom>
          </p:spPr>
          <p:txBody>
            <a:bodyPr wrap="square" lIns="0" tIns="0" rIns="0" bIns="0" rtlCol="0" anchor="t">
              <a:spAutoFit/>
            </a:bodyPr>
            <a:lstStyle/>
            <a:p>
              <a:pPr>
                <a:lnSpc>
                  <a:spcPts val="3080"/>
                </a:lnSpc>
              </a:pPr>
              <a:r>
                <a:rPr lang="en-US" sz="2200" b="1" dirty="0">
                  <a:solidFill>
                    <a:srgbClr val="213A7A"/>
                  </a:solidFill>
                  <a:latin typeface="Poppins Bold"/>
                  <a:ea typeface="Poppins Bold"/>
                  <a:cs typeface="Poppins Bold"/>
                  <a:sym typeface="Poppins Bold"/>
                </a:rPr>
                <a:t>Angel </a:t>
              </a:r>
              <a:r>
                <a:rPr lang="en-US" sz="2200" b="1" dirty="0" err="1">
                  <a:solidFill>
                    <a:srgbClr val="213A7A"/>
                  </a:solidFill>
                  <a:latin typeface="Poppins Bold"/>
                  <a:ea typeface="Poppins Bold"/>
                  <a:cs typeface="Poppins Bold"/>
                  <a:sym typeface="Poppins Bold"/>
                </a:rPr>
                <a:t>Fadahunsi</a:t>
              </a:r>
              <a:endParaRPr lang="en-US" sz="2200" b="1" dirty="0">
                <a:solidFill>
                  <a:srgbClr val="213A7A"/>
                </a:solidFill>
                <a:latin typeface="Poppins Bold"/>
                <a:ea typeface="Poppins Bold"/>
                <a:cs typeface="Poppins Bold"/>
                <a:sym typeface="Poppins Bold"/>
              </a:endParaRPr>
            </a:p>
            <a:p>
              <a:pPr>
                <a:lnSpc>
                  <a:spcPts val="3080"/>
                </a:lnSpc>
              </a:pPr>
              <a:r>
                <a:rPr lang="en-US" sz="2200" dirty="0">
                  <a:solidFill>
                    <a:srgbClr val="213A7A"/>
                  </a:solidFill>
                  <a:latin typeface="Poppins"/>
                  <a:ea typeface="Poppins"/>
                  <a:cs typeface="Poppins"/>
                  <a:sym typeface="Poppins"/>
                </a:rPr>
                <a:t>Director, Career Development </a:t>
              </a:r>
            </a:p>
            <a:p>
              <a:pPr>
                <a:lnSpc>
                  <a:spcPts val="3080"/>
                </a:lnSpc>
              </a:pPr>
              <a:r>
                <a:rPr lang="en-US" sz="2200" dirty="0">
                  <a:solidFill>
                    <a:srgbClr val="213A7A"/>
                  </a:solidFill>
                  <a:latin typeface="Poppins"/>
                  <a:ea typeface="Poppins"/>
                  <a:cs typeface="Poppins"/>
                  <a:sym typeface="Poppins"/>
                </a:rPr>
                <a:t>Federal Inland Revenue Service </a:t>
              </a:r>
              <a:r>
                <a:rPr lang="en-US" sz="2200" b="1" dirty="0">
                  <a:solidFill>
                    <a:srgbClr val="213A7A"/>
                  </a:solidFill>
                  <a:latin typeface="Poppins"/>
                  <a:ea typeface="Poppins"/>
                  <a:cs typeface="Poppins"/>
                  <a:sym typeface="Poppins"/>
                </a:rPr>
                <a:t>Nigeria</a:t>
              </a:r>
              <a:r>
                <a:rPr lang="en-US" sz="2200" dirty="0">
                  <a:solidFill>
                    <a:srgbClr val="213A7A"/>
                  </a:solidFill>
                  <a:latin typeface="Poppins"/>
                  <a:ea typeface="Poppins"/>
                  <a:cs typeface="Poppins"/>
                  <a:sym typeface="Poppins"/>
                </a:rPr>
                <a:t>, 2024</a:t>
              </a:r>
            </a:p>
          </p:txBody>
        </p:sp>
        <p:sp>
          <p:nvSpPr>
            <p:cNvPr id="32" name="AutoShape 6">
              <a:extLst>
                <a:ext uri="{FF2B5EF4-FFF2-40B4-BE49-F238E27FC236}">
                  <a16:creationId xmlns:a16="http://schemas.microsoft.com/office/drawing/2014/main" id="{9B82C1B6-54BD-5ABD-FDE5-00BD5606D355}"/>
                </a:ext>
              </a:extLst>
            </p:cNvPr>
            <p:cNvSpPr/>
            <p:nvPr/>
          </p:nvSpPr>
          <p:spPr>
            <a:xfrm flipV="1">
              <a:off x="3495541" y="9903614"/>
              <a:ext cx="2932220" cy="45719"/>
            </a:xfrm>
            <a:prstGeom prst="rect">
              <a:avLst/>
            </a:prstGeom>
            <a:solidFill>
              <a:srgbClr val="EF7E20"/>
            </a:solidFill>
          </p:spPr>
          <p:txBody>
            <a:bodyPr/>
            <a:lstStyle/>
            <a:p>
              <a:endParaRPr lang="es-ES"/>
            </a:p>
          </p:txBody>
        </p:sp>
      </p:grpSp>
      <p:grpSp>
        <p:nvGrpSpPr>
          <p:cNvPr id="4" name="Grupo 3">
            <a:extLst>
              <a:ext uri="{FF2B5EF4-FFF2-40B4-BE49-F238E27FC236}">
                <a16:creationId xmlns:a16="http://schemas.microsoft.com/office/drawing/2014/main" id="{5B4F168C-02A1-DE62-7C88-BBE403A9B42C}"/>
              </a:ext>
            </a:extLst>
          </p:cNvPr>
          <p:cNvGrpSpPr/>
          <p:nvPr/>
        </p:nvGrpSpPr>
        <p:grpSpPr>
          <a:xfrm>
            <a:off x="12612485" y="570712"/>
            <a:ext cx="5654959" cy="4572788"/>
            <a:chOff x="12792778" y="1229572"/>
            <a:chExt cx="5654959" cy="4572788"/>
          </a:xfrm>
        </p:grpSpPr>
        <p:sp>
          <p:nvSpPr>
            <p:cNvPr id="13" name="TextBox 8">
              <a:extLst>
                <a:ext uri="{FF2B5EF4-FFF2-40B4-BE49-F238E27FC236}">
                  <a16:creationId xmlns:a16="http://schemas.microsoft.com/office/drawing/2014/main" id="{C48371E1-A17B-D978-D99B-ED9F60D82328}"/>
                </a:ext>
              </a:extLst>
            </p:cNvPr>
            <p:cNvSpPr txBox="1"/>
            <p:nvPr/>
          </p:nvSpPr>
          <p:spPr>
            <a:xfrm>
              <a:off x="13023983" y="1745128"/>
              <a:ext cx="5077782" cy="2308324"/>
            </a:xfrm>
            <a:prstGeom prst="rect">
              <a:avLst/>
            </a:prstGeom>
          </p:spPr>
          <p:txBody>
            <a:bodyPr wrap="square" lIns="0" tIns="0" rIns="0" bIns="0" rtlCol="0" anchor="t">
              <a:spAutoFit/>
            </a:bodyPr>
            <a:lstStyle/>
            <a:p>
              <a:pPr algn="l"/>
              <a:r>
                <a:rPr lang="en-US" sz="3000" dirty="0">
                  <a:solidFill>
                    <a:srgbClr val="213A7A"/>
                  </a:solidFill>
                  <a:latin typeface="Poppins"/>
                  <a:ea typeface="Poppins"/>
                  <a:cs typeface="Poppins"/>
                  <a:sym typeface="Poppins"/>
                </a:rPr>
                <a:t>The Gender Equality Seal has allowed the gender perspective to be positioned within institutional priorities.</a:t>
              </a:r>
            </a:p>
          </p:txBody>
        </p:sp>
        <p:sp>
          <p:nvSpPr>
            <p:cNvPr id="16" name="CuadroTexto 15">
              <a:extLst>
                <a:ext uri="{FF2B5EF4-FFF2-40B4-BE49-F238E27FC236}">
                  <a16:creationId xmlns:a16="http://schemas.microsoft.com/office/drawing/2014/main" id="{A068FBEF-C0CC-1241-9AC6-C8BDD32DA63F}"/>
                </a:ext>
              </a:extLst>
            </p:cNvPr>
            <p:cNvSpPr txBox="1"/>
            <p:nvPr/>
          </p:nvSpPr>
          <p:spPr>
            <a:xfrm>
              <a:off x="13023983" y="4554971"/>
              <a:ext cx="5423754" cy="1107996"/>
            </a:xfrm>
            <a:prstGeom prst="rect">
              <a:avLst/>
            </a:prstGeom>
            <a:noFill/>
          </p:spPr>
          <p:txBody>
            <a:bodyPr wrap="square">
              <a:spAutoFit/>
            </a:bodyPr>
            <a:lstStyle/>
            <a:p>
              <a:r>
                <a:rPr lang="en-US" sz="2200" b="1" dirty="0">
                  <a:solidFill>
                    <a:srgbClr val="213A7A"/>
                  </a:solidFill>
                  <a:latin typeface="Poppins Bold"/>
                  <a:ea typeface="Poppins Bold"/>
                  <a:cs typeface="Poppins Bold"/>
                  <a:sym typeface="Poppins Bold"/>
                </a:rPr>
                <a:t>Oscar </a:t>
              </a:r>
              <a:r>
                <a:rPr lang="en-US" sz="2200" b="1" dirty="0" err="1">
                  <a:solidFill>
                    <a:srgbClr val="213A7A"/>
                  </a:solidFill>
                  <a:latin typeface="Poppins Bold"/>
                  <a:ea typeface="Poppins Bold"/>
                  <a:cs typeface="Poppins Bold"/>
                  <a:sym typeface="Poppins Bold"/>
                </a:rPr>
                <a:t>Estuardo</a:t>
              </a:r>
              <a:r>
                <a:rPr lang="en-US" sz="2200" b="1" dirty="0">
                  <a:solidFill>
                    <a:srgbClr val="213A7A"/>
                  </a:solidFill>
                  <a:latin typeface="Poppins Bold"/>
                  <a:ea typeface="Poppins Bold"/>
                  <a:cs typeface="Poppins Bold"/>
                  <a:sym typeface="Poppins Bold"/>
                </a:rPr>
                <a:t> </a:t>
              </a:r>
              <a:r>
                <a:rPr lang="en-US" sz="2200" b="1" dirty="0" err="1">
                  <a:solidFill>
                    <a:srgbClr val="213A7A"/>
                  </a:solidFill>
                  <a:latin typeface="Poppins Bold"/>
                  <a:ea typeface="Poppins Bold"/>
                  <a:cs typeface="Poppins Bold"/>
                  <a:sym typeface="Poppins Bold"/>
                </a:rPr>
                <a:t>Cossío</a:t>
              </a:r>
              <a:r>
                <a:rPr lang="en-US" sz="2200" b="1" dirty="0">
                  <a:solidFill>
                    <a:srgbClr val="213A7A"/>
                  </a:solidFill>
                  <a:latin typeface="Poppins Bold"/>
                  <a:ea typeface="Poppins Bold"/>
                  <a:cs typeface="Poppins Bold"/>
                  <a:sym typeface="Poppins Bold"/>
                </a:rPr>
                <a:t> Cámara</a:t>
              </a:r>
            </a:p>
            <a:p>
              <a:r>
                <a:rPr lang="en-US" sz="2200" dirty="0">
                  <a:solidFill>
                    <a:srgbClr val="213A7A"/>
                  </a:solidFill>
                  <a:latin typeface="Poppins"/>
                  <a:ea typeface="Poppins"/>
                  <a:cs typeface="Poppins"/>
                  <a:sym typeface="Poppins"/>
                </a:rPr>
                <a:t>President</a:t>
              </a:r>
            </a:p>
            <a:p>
              <a:r>
                <a:rPr lang="en-US" sz="2200" dirty="0">
                  <a:solidFill>
                    <a:srgbClr val="213A7A"/>
                  </a:solidFill>
                  <a:latin typeface="Poppins"/>
                  <a:ea typeface="Poppins"/>
                  <a:cs typeface="Poppins"/>
                  <a:sym typeface="Poppins"/>
                </a:rPr>
                <a:t>CONRED Guatemala, 2023</a:t>
              </a:r>
            </a:p>
          </p:txBody>
        </p:sp>
        <p:sp>
          <p:nvSpPr>
            <p:cNvPr id="21" name="Freeform 7">
              <a:extLst>
                <a:ext uri="{FF2B5EF4-FFF2-40B4-BE49-F238E27FC236}">
                  <a16:creationId xmlns:a16="http://schemas.microsoft.com/office/drawing/2014/main" id="{17D14F2E-1E73-1FCB-4BD5-F386490FB24B}"/>
                </a:ext>
              </a:extLst>
            </p:cNvPr>
            <p:cNvSpPr/>
            <p:nvPr/>
          </p:nvSpPr>
          <p:spPr>
            <a:xfrm>
              <a:off x="12792778" y="1229572"/>
              <a:ext cx="1271675" cy="859786"/>
            </a:xfrm>
            <a:custGeom>
              <a:avLst/>
              <a:gdLst/>
              <a:ahLst/>
              <a:cxnLst/>
              <a:rect l="l" t="t" r="r" b="b"/>
              <a:pathLst>
                <a:path w="2457595" h="1751037">
                  <a:moveTo>
                    <a:pt x="0" y="0"/>
                  </a:moveTo>
                  <a:lnTo>
                    <a:pt x="2457595" y="0"/>
                  </a:lnTo>
                  <a:lnTo>
                    <a:pt x="2457595" y="1751037"/>
                  </a:lnTo>
                  <a:lnTo>
                    <a:pt x="0" y="1751037"/>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s-ES"/>
            </a:p>
          </p:txBody>
        </p:sp>
        <p:sp>
          <p:nvSpPr>
            <p:cNvPr id="33" name="AutoShape 6">
              <a:extLst>
                <a:ext uri="{FF2B5EF4-FFF2-40B4-BE49-F238E27FC236}">
                  <a16:creationId xmlns:a16="http://schemas.microsoft.com/office/drawing/2014/main" id="{A0499F96-8D43-66BE-78AE-D4F40F1748E8}"/>
                </a:ext>
              </a:extLst>
            </p:cNvPr>
            <p:cNvSpPr/>
            <p:nvPr/>
          </p:nvSpPr>
          <p:spPr>
            <a:xfrm flipV="1">
              <a:off x="13182600" y="5756641"/>
              <a:ext cx="2932220" cy="45719"/>
            </a:xfrm>
            <a:prstGeom prst="rect">
              <a:avLst/>
            </a:prstGeom>
            <a:solidFill>
              <a:srgbClr val="EF7E20"/>
            </a:solidFill>
          </p:spPr>
          <p:txBody>
            <a:bodyPr/>
            <a:lstStyle/>
            <a:p>
              <a:endParaRPr lang="es-ES"/>
            </a:p>
          </p:txBody>
        </p:sp>
      </p:grpSp>
      <p:grpSp>
        <p:nvGrpSpPr>
          <p:cNvPr id="6" name="Grupo 5">
            <a:extLst>
              <a:ext uri="{FF2B5EF4-FFF2-40B4-BE49-F238E27FC236}">
                <a16:creationId xmlns:a16="http://schemas.microsoft.com/office/drawing/2014/main" id="{86B9C0CD-6436-E840-96E8-F7040B08AB25}"/>
              </a:ext>
            </a:extLst>
          </p:cNvPr>
          <p:cNvGrpSpPr/>
          <p:nvPr/>
        </p:nvGrpSpPr>
        <p:grpSpPr>
          <a:xfrm>
            <a:off x="10270057" y="5617853"/>
            <a:ext cx="5956530" cy="3656330"/>
            <a:chOff x="11352621" y="6236877"/>
            <a:chExt cx="5956530" cy="3656330"/>
          </a:xfrm>
        </p:grpSpPr>
        <p:sp>
          <p:nvSpPr>
            <p:cNvPr id="29" name="Freeform 7">
              <a:extLst>
                <a:ext uri="{FF2B5EF4-FFF2-40B4-BE49-F238E27FC236}">
                  <a16:creationId xmlns:a16="http://schemas.microsoft.com/office/drawing/2014/main" id="{C153F040-CDFD-C779-E5B6-DCC26DDD0F4C}"/>
                </a:ext>
              </a:extLst>
            </p:cNvPr>
            <p:cNvSpPr/>
            <p:nvPr/>
          </p:nvSpPr>
          <p:spPr>
            <a:xfrm>
              <a:off x="11352621" y="6236877"/>
              <a:ext cx="1271675" cy="859786"/>
            </a:xfrm>
            <a:custGeom>
              <a:avLst/>
              <a:gdLst/>
              <a:ahLst/>
              <a:cxnLst/>
              <a:rect l="l" t="t" r="r" b="b"/>
              <a:pathLst>
                <a:path w="2457595" h="1751037">
                  <a:moveTo>
                    <a:pt x="0" y="0"/>
                  </a:moveTo>
                  <a:lnTo>
                    <a:pt x="2457595" y="0"/>
                  </a:lnTo>
                  <a:lnTo>
                    <a:pt x="2457595" y="1751037"/>
                  </a:lnTo>
                  <a:lnTo>
                    <a:pt x="0" y="1751037"/>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s-ES"/>
            </a:p>
          </p:txBody>
        </p:sp>
        <p:sp>
          <p:nvSpPr>
            <p:cNvPr id="31" name="AutoShape 6">
              <a:extLst>
                <a:ext uri="{FF2B5EF4-FFF2-40B4-BE49-F238E27FC236}">
                  <a16:creationId xmlns:a16="http://schemas.microsoft.com/office/drawing/2014/main" id="{58588573-F885-815C-6777-6B1D02A8CC29}"/>
                </a:ext>
              </a:extLst>
            </p:cNvPr>
            <p:cNvSpPr/>
            <p:nvPr/>
          </p:nvSpPr>
          <p:spPr>
            <a:xfrm flipV="1">
              <a:off x="11899425" y="9847488"/>
              <a:ext cx="2932220" cy="45719"/>
            </a:xfrm>
            <a:prstGeom prst="rect">
              <a:avLst/>
            </a:prstGeom>
            <a:solidFill>
              <a:srgbClr val="EF7E20"/>
            </a:solidFill>
          </p:spPr>
          <p:txBody>
            <a:bodyPr/>
            <a:lstStyle/>
            <a:p>
              <a:endParaRPr lang="es-ES"/>
            </a:p>
          </p:txBody>
        </p:sp>
        <p:sp>
          <p:nvSpPr>
            <p:cNvPr id="35" name="CuadroTexto 34">
              <a:extLst>
                <a:ext uri="{FF2B5EF4-FFF2-40B4-BE49-F238E27FC236}">
                  <a16:creationId xmlns:a16="http://schemas.microsoft.com/office/drawing/2014/main" id="{5219120D-DC32-E175-BCCD-207E242F6512}"/>
                </a:ext>
              </a:extLst>
            </p:cNvPr>
            <p:cNvSpPr txBox="1"/>
            <p:nvPr/>
          </p:nvSpPr>
          <p:spPr>
            <a:xfrm>
              <a:off x="11658600" y="6449253"/>
              <a:ext cx="5650551" cy="1938992"/>
            </a:xfrm>
            <a:prstGeom prst="rect">
              <a:avLst/>
            </a:prstGeom>
            <a:noFill/>
          </p:spPr>
          <p:txBody>
            <a:bodyPr wrap="square">
              <a:spAutoFit/>
            </a:bodyPr>
            <a:lstStyle/>
            <a:p>
              <a:pPr algn="l"/>
              <a:r>
                <a:rPr lang="en-US" sz="3000" dirty="0">
                  <a:solidFill>
                    <a:srgbClr val="213A7A"/>
                  </a:solidFill>
                  <a:latin typeface="Poppins"/>
                  <a:ea typeface="Poppins"/>
                  <a:cs typeface="Poppins"/>
                  <a:sym typeface="Poppins"/>
                </a:rPr>
                <a:t>The Seal is clear, rational, and has a methodology that is in accordance with our national laws and policies. </a:t>
              </a:r>
            </a:p>
          </p:txBody>
        </p:sp>
        <p:sp>
          <p:nvSpPr>
            <p:cNvPr id="37" name="CuadroTexto 36">
              <a:extLst>
                <a:ext uri="{FF2B5EF4-FFF2-40B4-BE49-F238E27FC236}">
                  <a16:creationId xmlns:a16="http://schemas.microsoft.com/office/drawing/2014/main" id="{A6FEB168-A65D-501C-24BD-BCC96C58834C}"/>
                </a:ext>
              </a:extLst>
            </p:cNvPr>
            <p:cNvSpPr txBox="1"/>
            <p:nvPr/>
          </p:nvSpPr>
          <p:spPr>
            <a:xfrm>
              <a:off x="11765364" y="8519244"/>
              <a:ext cx="5543787" cy="1270220"/>
            </a:xfrm>
            <a:prstGeom prst="rect">
              <a:avLst/>
            </a:prstGeom>
            <a:noFill/>
          </p:spPr>
          <p:txBody>
            <a:bodyPr wrap="square">
              <a:spAutoFit/>
            </a:bodyPr>
            <a:lstStyle/>
            <a:p>
              <a:pPr>
                <a:lnSpc>
                  <a:spcPts val="3080"/>
                </a:lnSpc>
              </a:pPr>
              <a:r>
                <a:rPr lang="en-US" sz="2200" b="1" dirty="0" err="1">
                  <a:solidFill>
                    <a:srgbClr val="213A7A"/>
                  </a:solidFill>
                  <a:latin typeface="Poppins Bold"/>
                  <a:ea typeface="Poppins Bold"/>
                  <a:cs typeface="Poppins Bold"/>
                  <a:sym typeface="Poppins Bold"/>
                </a:rPr>
                <a:t>Zayabal</a:t>
              </a:r>
              <a:r>
                <a:rPr lang="en-US" sz="2200" b="1" dirty="0">
                  <a:solidFill>
                    <a:srgbClr val="213A7A"/>
                  </a:solidFill>
                  <a:latin typeface="Poppins Bold"/>
                  <a:ea typeface="Poppins Bold"/>
                  <a:cs typeface="Poppins Bold"/>
                  <a:sym typeface="Poppins Bold"/>
                </a:rPr>
                <a:t> B. </a:t>
              </a:r>
            </a:p>
            <a:p>
              <a:pPr>
                <a:lnSpc>
                  <a:spcPts val="3080"/>
                </a:lnSpc>
              </a:pPr>
              <a:r>
                <a:rPr lang="en-US" sz="2200" dirty="0">
                  <a:solidFill>
                    <a:srgbClr val="213A7A"/>
                  </a:solidFill>
                  <a:latin typeface="Poppins"/>
                  <a:ea typeface="Poppins"/>
                  <a:cs typeface="Poppins"/>
                  <a:sym typeface="Poppins"/>
                </a:rPr>
                <a:t>Head of the General Department of Taxation of </a:t>
              </a:r>
              <a:r>
                <a:rPr lang="en-US" sz="2200" b="1" dirty="0">
                  <a:solidFill>
                    <a:srgbClr val="213A7A"/>
                  </a:solidFill>
                  <a:latin typeface="Poppins"/>
                  <a:ea typeface="Poppins"/>
                  <a:cs typeface="Poppins"/>
                  <a:sym typeface="Poppins"/>
                </a:rPr>
                <a:t>Mongolia</a:t>
              </a:r>
              <a:r>
                <a:rPr lang="en-US" sz="2200" dirty="0">
                  <a:solidFill>
                    <a:srgbClr val="213A7A"/>
                  </a:solidFill>
                  <a:latin typeface="Poppins"/>
                  <a:ea typeface="Poppins"/>
                  <a:cs typeface="Poppins"/>
                  <a:sym typeface="Poppins"/>
                </a:rPr>
                <a:t>, 2023 </a:t>
              </a:r>
            </a:p>
          </p:txBody>
        </p:sp>
      </p:grpSp>
    </p:spTree>
    <p:extLst>
      <p:ext uri="{BB962C8B-B14F-4D97-AF65-F5344CB8AC3E}">
        <p14:creationId xmlns:p14="http://schemas.microsoft.com/office/powerpoint/2010/main" val="277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9"/>
          <p:cNvSpPr txBox="1"/>
          <p:nvPr/>
        </p:nvSpPr>
        <p:spPr>
          <a:xfrm>
            <a:off x="1242362" y="5143500"/>
            <a:ext cx="10674817" cy="1461939"/>
          </a:xfrm>
          <a:prstGeom prst="rect">
            <a:avLst/>
          </a:prstGeom>
        </p:spPr>
        <p:txBody>
          <a:bodyPr wrap="square" lIns="0" tIns="0" rIns="0" bIns="0" rtlCol="0" anchor="t">
            <a:spAutoFit/>
          </a:bodyPr>
          <a:lstStyle/>
          <a:p>
            <a:pPr>
              <a:lnSpc>
                <a:spcPts val="9620"/>
              </a:lnSpc>
            </a:pPr>
            <a:r>
              <a:rPr lang="en-US" sz="14000" b="1" dirty="0">
                <a:solidFill>
                  <a:srgbClr val="CA0343"/>
                </a:solidFill>
                <a:latin typeface="Poppins Bold"/>
              </a:rPr>
              <a:t>Thank You!</a:t>
            </a:r>
          </a:p>
        </p:txBody>
      </p:sp>
      <p:sp>
        <p:nvSpPr>
          <p:cNvPr id="2" name="CuadroTexto 1">
            <a:extLst>
              <a:ext uri="{FF2B5EF4-FFF2-40B4-BE49-F238E27FC236}">
                <a16:creationId xmlns:a16="http://schemas.microsoft.com/office/drawing/2014/main" id="{996A8E15-1E92-82CE-5155-18B52756E828}"/>
              </a:ext>
            </a:extLst>
          </p:cNvPr>
          <p:cNvSpPr txBox="1"/>
          <p:nvPr/>
        </p:nvSpPr>
        <p:spPr>
          <a:xfrm>
            <a:off x="2216724" y="7982712"/>
            <a:ext cx="10049984" cy="1708160"/>
          </a:xfrm>
          <a:prstGeom prst="rect">
            <a:avLst/>
          </a:prstGeom>
          <a:noFill/>
        </p:spPr>
        <p:txBody>
          <a:bodyPr wrap="square" rtlCol="0">
            <a:spAutoFit/>
          </a:bodyPr>
          <a:lstStyle/>
          <a:p>
            <a:r>
              <a:rPr lang="es-ES" sz="3500" dirty="0">
                <a:solidFill>
                  <a:srgbClr val="002060"/>
                </a:solidFill>
                <a:latin typeface="Poppins" pitchFamily="2" charset="77"/>
                <a:cs typeface="Poppins" pitchFamily="2" charset="77"/>
                <a:hlinkClick r:id="rId2">
                  <a:extLst>
                    <a:ext uri="{A12FA001-AC4F-418D-AE19-62706E023703}">
                      <ahyp:hlinkClr xmlns:ahyp="http://schemas.microsoft.com/office/drawing/2018/hyperlinkcolor" val="tx"/>
                    </a:ext>
                  </a:extLst>
                </a:hlinkClick>
              </a:rPr>
              <a:t>www.gendersealpublicinstitutions.org</a:t>
            </a:r>
            <a:endParaRPr lang="es-ES" sz="3500" dirty="0">
              <a:solidFill>
                <a:srgbClr val="002060"/>
              </a:solidFill>
              <a:latin typeface="Poppins" pitchFamily="2" charset="77"/>
              <a:cs typeface="Poppins" pitchFamily="2" charset="77"/>
            </a:endParaRPr>
          </a:p>
          <a:p>
            <a:endParaRPr lang="es-ES" sz="3500" dirty="0">
              <a:solidFill>
                <a:srgbClr val="002060"/>
              </a:solidFill>
              <a:latin typeface="Poppins" pitchFamily="2" charset="77"/>
              <a:cs typeface="Poppins" pitchFamily="2" charset="77"/>
            </a:endParaRPr>
          </a:p>
          <a:p>
            <a:r>
              <a:rPr lang="es-ES" sz="3500" dirty="0" err="1">
                <a:solidFill>
                  <a:srgbClr val="002060"/>
                </a:solidFill>
                <a:latin typeface="Poppins" pitchFamily="2" charset="77"/>
                <a:cs typeface="Poppins" pitchFamily="2" charset="77"/>
              </a:rPr>
              <a:t>ana.landa@undp.org</a:t>
            </a:r>
            <a:endParaRPr lang="es-ES" sz="3500" dirty="0">
              <a:solidFill>
                <a:srgbClr val="002060"/>
              </a:solidFill>
              <a:latin typeface="Poppins" pitchFamily="2" charset="77"/>
              <a:cs typeface="Poppins" pitchFamily="2" charset="77"/>
            </a:endParaRPr>
          </a:p>
        </p:txBody>
      </p:sp>
      <p:pic>
        <p:nvPicPr>
          <p:cNvPr id="3" name="Picture 4" descr="UNDP | United Nations Development Programme">
            <a:extLst>
              <a:ext uri="{FF2B5EF4-FFF2-40B4-BE49-F238E27FC236}">
                <a16:creationId xmlns:a16="http://schemas.microsoft.com/office/drawing/2014/main" id="{6E5C9D4D-3A84-CBD7-9E6B-A7B7935D92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75613" y="0"/>
            <a:ext cx="4412387" cy="413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3DC5FC-FCDF-1714-5B05-AD9878F01F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2D570B-C84E-791D-7D81-117C4B17231D}"/>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58C924A6-BAE2-39B8-DC90-69C1F7E7FE01}"/>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6BFAFDEB-D279-554A-5E7C-3BDE5A9C9865}"/>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picture containing drawing, clock&#10;&#10;Description automatically generated">
            <a:extLst>
              <a:ext uri="{FF2B5EF4-FFF2-40B4-BE49-F238E27FC236}">
                <a16:creationId xmlns:a16="http://schemas.microsoft.com/office/drawing/2014/main" id="{FE80E228-CA63-61A5-3A61-0DD97A63B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9" name="Picture 2" descr="Home Page - African Peoples Tribunal">
            <a:extLst>
              <a:ext uri="{FF2B5EF4-FFF2-40B4-BE49-F238E27FC236}">
                <a16:creationId xmlns:a16="http://schemas.microsoft.com/office/drawing/2014/main" id="{CAF91A16-C5AD-8486-C901-5141D9154C1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0"/>
            <a:ext cx="18288000" cy="2369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678447F2-15BC-4D7B-0F42-B2B6832C9837}"/>
              </a:ext>
            </a:extLst>
          </p:cNvPr>
          <p:cNvSpPr>
            <a:spLocks noGrp="1"/>
          </p:cNvSpPr>
          <p:nvPr/>
        </p:nvSpPr>
        <p:spPr>
          <a:xfrm>
            <a:off x="524843" y="3617830"/>
            <a:ext cx="4897763" cy="5654271"/>
          </a:xfrm>
          <a:prstGeom prst="rect">
            <a:avLst/>
          </a:prstGeom>
        </p:spPr>
        <p:txBody>
          <a:bodyPr vert="horz" lIns="137160" tIns="68580" rIns="137160" bIns="68580" rtlCol="0" anchor="t">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00050"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571500" indent="-1143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57250" indent="-1143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143000" indent="-1143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900"/>
              </a:spcBef>
              <a:spcAft>
                <a:spcPts val="900"/>
              </a:spcAft>
              <a:buNone/>
              <a:defRPr/>
            </a:pPr>
            <a:r>
              <a:rPr lang="en-US" sz="3000" b="1" dirty="0">
                <a:solidFill>
                  <a:srgbClr val="213A7A"/>
                </a:solidFill>
                <a:latin typeface="Poppins"/>
                <a:cs typeface="Poppins"/>
              </a:rPr>
              <a:t>Public policies fail to address women's needs and gender inequalities</a:t>
            </a:r>
          </a:p>
          <a:p>
            <a:pPr marL="0" indent="0">
              <a:lnSpc>
                <a:spcPct val="120000"/>
              </a:lnSpc>
              <a:spcBef>
                <a:spcPts val="900"/>
              </a:spcBef>
              <a:spcAft>
                <a:spcPts val="900"/>
              </a:spcAft>
              <a:buNone/>
              <a:defRPr/>
            </a:pPr>
            <a:r>
              <a:rPr lang="en-US" sz="3000" dirty="0">
                <a:solidFill>
                  <a:srgbClr val="213A7A"/>
                </a:solidFill>
                <a:latin typeface="Poppins"/>
                <a:cs typeface="Poppins"/>
              </a:rPr>
              <a:t>Only 1 in 3 COVID-19 policy measures taken globally addressed gender equality issues</a:t>
            </a:r>
            <a:r>
              <a:rPr lang="es-ES" sz="3000" dirty="0">
                <a:solidFill>
                  <a:srgbClr val="213A7A"/>
                </a:solidFill>
                <a:latin typeface="Poppins"/>
                <a:cs typeface="Poppins"/>
              </a:rPr>
              <a:t>.</a:t>
            </a:r>
            <a:endParaRPr lang="pt" sz="2500" dirty="0">
              <a:solidFill>
                <a:srgbClr val="213A7A"/>
              </a:solidFill>
              <a:latin typeface="Poppins"/>
              <a:cs typeface="Poppins"/>
            </a:endParaRPr>
          </a:p>
        </p:txBody>
      </p:sp>
      <p:pic>
        <p:nvPicPr>
          <p:cNvPr id="7" name="Imagen 6" descr="Captura de pantalla de un celular con letras&#10;&#10;Descripción generada automáticamente">
            <a:extLst>
              <a:ext uri="{FF2B5EF4-FFF2-40B4-BE49-F238E27FC236}">
                <a16:creationId xmlns:a16="http://schemas.microsoft.com/office/drawing/2014/main" id="{E7F6A72E-1891-8F67-2246-4BF50DAEB6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8350" y="3617830"/>
            <a:ext cx="11658600" cy="5057960"/>
          </a:xfrm>
          <a:prstGeom prst="rect">
            <a:avLst/>
          </a:prstGeom>
        </p:spPr>
      </p:pic>
    </p:spTree>
    <p:extLst>
      <p:ext uri="{BB962C8B-B14F-4D97-AF65-F5344CB8AC3E}">
        <p14:creationId xmlns:p14="http://schemas.microsoft.com/office/powerpoint/2010/main" val="30934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06E2986-8F48-CC03-4391-0B22B1A16D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4EF3633-7350-1119-573D-B078B55CAF53}"/>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04DAC04D-4A27-0144-9ED1-999832535F1F}"/>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1D70F673-F229-488B-DCDB-006A28D9DA92}"/>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picture containing drawing, clock&#10;&#10;Description automatically generated">
            <a:extLst>
              <a:ext uri="{FF2B5EF4-FFF2-40B4-BE49-F238E27FC236}">
                <a16:creationId xmlns:a16="http://schemas.microsoft.com/office/drawing/2014/main" id="{92727FC8-9CF9-0F8E-534C-AD69CE64B6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pic>
        <p:nvPicPr>
          <p:cNvPr id="9" name="Picture 2" descr="Home Page - African Peoples Tribunal">
            <a:extLst>
              <a:ext uri="{FF2B5EF4-FFF2-40B4-BE49-F238E27FC236}">
                <a16:creationId xmlns:a16="http://schemas.microsoft.com/office/drawing/2014/main" id="{E741DF38-5B3C-1E40-8A5A-0E103F5E1E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0"/>
            <a:ext cx="18288000" cy="236973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E797E9D-D60A-A3C3-88B8-3200CACE794E}"/>
              </a:ext>
            </a:extLst>
          </p:cNvPr>
          <p:cNvSpPr>
            <a:spLocks noGrp="1"/>
          </p:cNvSpPr>
          <p:nvPr/>
        </p:nvSpPr>
        <p:spPr>
          <a:xfrm>
            <a:off x="792855" y="4083809"/>
            <a:ext cx="5712978" cy="4667597"/>
          </a:xfrm>
          <a:prstGeom prst="rect">
            <a:avLst/>
          </a:prstGeom>
        </p:spPr>
        <p:txBody>
          <a:bodyPr vert="horz" lIns="137160" tIns="68580" rIns="137160" bIns="68580" rtlCol="0" anchor="t">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00050"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571500" indent="-1143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57250" indent="-1143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143000" indent="-1143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371600">
              <a:lnSpc>
                <a:spcPct val="120000"/>
              </a:lnSpc>
              <a:spcBef>
                <a:spcPts val="900"/>
              </a:spcBef>
              <a:spcAft>
                <a:spcPts val="900"/>
              </a:spcAft>
              <a:buNone/>
              <a:defRPr/>
            </a:pPr>
            <a:r>
              <a:rPr lang="en-US" sz="3000" b="1" dirty="0">
                <a:solidFill>
                  <a:srgbClr val="213A7A"/>
                </a:solidFill>
                <a:latin typeface="Poppins"/>
                <a:cs typeface="Poppins"/>
              </a:rPr>
              <a:t>Gender inequality remains structurally embedded in institutional culture</a:t>
            </a:r>
          </a:p>
          <a:p>
            <a:pPr marL="0" indent="0" algn="just" defTabSz="1371600">
              <a:lnSpc>
                <a:spcPct val="120000"/>
              </a:lnSpc>
              <a:spcBef>
                <a:spcPts val="900"/>
              </a:spcBef>
              <a:spcAft>
                <a:spcPts val="900"/>
              </a:spcAft>
              <a:buNone/>
              <a:defRPr/>
            </a:pPr>
            <a:r>
              <a:rPr lang="en-US" sz="3000" dirty="0">
                <a:solidFill>
                  <a:srgbClr val="213A7A"/>
                </a:solidFill>
                <a:latin typeface="Poppins"/>
                <a:cs typeface="Poppins"/>
              </a:rPr>
              <a:t>90% of the world's population holds at least one gender bias against women.</a:t>
            </a:r>
            <a:endParaRPr lang="en-US" sz="2100" dirty="0">
              <a:solidFill>
                <a:srgbClr val="70AD47">
                  <a:lumMod val="75000"/>
                </a:srgbClr>
              </a:solidFill>
              <a:latin typeface="Arial" panose="020B0604020202020204" pitchFamily="34" charset="0"/>
              <a:cs typeface="Arial" panose="020B0604020202020204" pitchFamily="34" charset="0"/>
            </a:endParaRPr>
          </a:p>
        </p:txBody>
      </p:sp>
      <p:pic>
        <p:nvPicPr>
          <p:cNvPr id="10" name="Imagen 9" descr="Gráfico, Gráfico de barras&#10;&#10;Descripción generada automáticamente">
            <a:extLst>
              <a:ext uri="{FF2B5EF4-FFF2-40B4-BE49-F238E27FC236}">
                <a16:creationId xmlns:a16="http://schemas.microsoft.com/office/drawing/2014/main" id="{F54507B1-2140-BE42-8940-AD57BF5CE6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0570" y="2853653"/>
            <a:ext cx="8760332" cy="7127907"/>
          </a:xfrm>
          <a:prstGeom prst="rect">
            <a:avLst/>
          </a:prstGeom>
        </p:spPr>
      </p:pic>
    </p:spTree>
    <p:extLst>
      <p:ext uri="{BB962C8B-B14F-4D97-AF65-F5344CB8AC3E}">
        <p14:creationId xmlns:p14="http://schemas.microsoft.com/office/powerpoint/2010/main" val="33950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5DC7598-4BEC-7BFF-EC7B-D172DBF78D7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48CC9D-4739-FE0F-F58C-553202B74AAE}"/>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BFC25E85-ABB2-10EB-1D3B-9274A991848C}"/>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6AA1B553-FFAD-9EC0-5D39-ECBB5B82EF26}"/>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picture containing drawing, clock&#10;&#10;Description automatically generated">
            <a:extLst>
              <a:ext uri="{FF2B5EF4-FFF2-40B4-BE49-F238E27FC236}">
                <a16:creationId xmlns:a16="http://schemas.microsoft.com/office/drawing/2014/main" id="{00D9BECC-78A6-42F4-3BC2-B8C8FAFDF2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grpSp>
        <p:nvGrpSpPr>
          <p:cNvPr id="8" name="Grupo 7">
            <a:extLst>
              <a:ext uri="{FF2B5EF4-FFF2-40B4-BE49-F238E27FC236}">
                <a16:creationId xmlns:a16="http://schemas.microsoft.com/office/drawing/2014/main" id="{AE159B42-FBD1-9AEC-7F08-8BE0B0FC3207}"/>
              </a:ext>
            </a:extLst>
          </p:cNvPr>
          <p:cNvGrpSpPr/>
          <p:nvPr/>
        </p:nvGrpSpPr>
        <p:grpSpPr>
          <a:xfrm>
            <a:off x="0" y="0"/>
            <a:ext cx="18288000" cy="7602012"/>
            <a:chOff x="0" y="0"/>
            <a:chExt cx="18288000" cy="7602012"/>
          </a:xfrm>
        </p:grpSpPr>
        <p:pic>
          <p:nvPicPr>
            <p:cNvPr id="9" name="Picture 2" descr="Home Page - African Peoples Tribunal">
              <a:extLst>
                <a:ext uri="{FF2B5EF4-FFF2-40B4-BE49-F238E27FC236}">
                  <a16:creationId xmlns:a16="http://schemas.microsoft.com/office/drawing/2014/main" id="{036B52C8-780A-ACE3-07DC-C5C1177D82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0"/>
              <a:ext cx="18288000" cy="26943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0">
              <a:extLst>
                <a:ext uri="{FF2B5EF4-FFF2-40B4-BE49-F238E27FC236}">
                  <a16:creationId xmlns:a16="http://schemas.microsoft.com/office/drawing/2014/main" id="{4AE4E8EE-3BD8-CD45-D074-48AC19B6D44F}"/>
                </a:ext>
              </a:extLst>
            </p:cNvPr>
            <p:cNvSpPr/>
            <p:nvPr/>
          </p:nvSpPr>
          <p:spPr>
            <a:xfrm>
              <a:off x="972773" y="3296134"/>
              <a:ext cx="7714655" cy="769888"/>
            </a:xfrm>
            <a:prstGeom prst="rect">
              <a:avLst/>
            </a:prstGeom>
            <a:noFill/>
            <a:ln/>
          </p:spPr>
          <p:txBody>
            <a:bodyPr wrap="none" lIns="0" tIns="0" rIns="0" bIns="0" rtlCol="0" anchor="t"/>
            <a:lstStyle/>
            <a:p>
              <a:pPr>
                <a:lnSpc>
                  <a:spcPts val="3000"/>
                </a:lnSpc>
              </a:pPr>
              <a:r>
                <a:rPr lang="en-US" sz="5000" dirty="0">
                  <a:solidFill>
                    <a:srgbClr val="F98200"/>
                  </a:solidFill>
                  <a:latin typeface="Poppins"/>
                  <a:cs typeface="Poppins"/>
                </a:rPr>
                <a:t>UNDP’s proposal</a:t>
              </a:r>
            </a:p>
          </p:txBody>
        </p:sp>
        <p:sp>
          <p:nvSpPr>
            <p:cNvPr id="15" name="Text 5">
              <a:extLst>
                <a:ext uri="{FF2B5EF4-FFF2-40B4-BE49-F238E27FC236}">
                  <a16:creationId xmlns:a16="http://schemas.microsoft.com/office/drawing/2014/main" id="{D9E1C0B2-AFCC-AF70-6AB6-32911122C03D}"/>
                </a:ext>
              </a:extLst>
            </p:cNvPr>
            <p:cNvSpPr/>
            <p:nvPr/>
          </p:nvSpPr>
          <p:spPr>
            <a:xfrm>
              <a:off x="1271576" y="5352810"/>
              <a:ext cx="3838426" cy="385019"/>
            </a:xfrm>
            <a:prstGeom prst="rect">
              <a:avLst/>
            </a:prstGeom>
            <a:noFill/>
            <a:ln/>
          </p:spPr>
          <p:txBody>
            <a:bodyPr wrap="none" lIns="0" tIns="0" rIns="0" bIns="0" rtlCol="0" anchor="t"/>
            <a:lstStyle/>
            <a:p>
              <a:pPr>
                <a:lnSpc>
                  <a:spcPts val="3000"/>
                </a:lnSpc>
              </a:pPr>
              <a:r>
                <a:rPr lang="en-US" sz="2800" b="1" dirty="0">
                  <a:solidFill>
                    <a:srgbClr val="213A7A"/>
                  </a:solidFill>
                  <a:latin typeface="Poppins"/>
                  <a:cs typeface="Poppins"/>
                </a:rPr>
                <a:t>Institutional Change is Key</a:t>
              </a:r>
            </a:p>
          </p:txBody>
        </p:sp>
        <p:sp>
          <p:nvSpPr>
            <p:cNvPr id="16" name="Text 6">
              <a:extLst>
                <a:ext uri="{FF2B5EF4-FFF2-40B4-BE49-F238E27FC236}">
                  <a16:creationId xmlns:a16="http://schemas.microsoft.com/office/drawing/2014/main" id="{F78FE20C-4B86-8D33-E627-28AB270710C8}"/>
                </a:ext>
              </a:extLst>
            </p:cNvPr>
            <p:cNvSpPr/>
            <p:nvPr/>
          </p:nvSpPr>
          <p:spPr>
            <a:xfrm>
              <a:off x="1271576" y="6148963"/>
              <a:ext cx="6213745" cy="1453049"/>
            </a:xfrm>
            <a:prstGeom prst="rect">
              <a:avLst/>
            </a:prstGeom>
            <a:noFill/>
            <a:ln/>
          </p:spPr>
          <p:txBody>
            <a:bodyPr wrap="square" lIns="0" tIns="0" rIns="0" bIns="0" rtlCol="0" anchor="t"/>
            <a:lstStyle/>
            <a:p>
              <a:r>
                <a:rPr lang="en-US" sz="2500" dirty="0">
                  <a:solidFill>
                    <a:srgbClr val="213A7A"/>
                  </a:solidFill>
                  <a:latin typeface="Poppins"/>
                  <a:cs typeface="Poppins"/>
                </a:rPr>
                <a:t>Institutional transformation is the foundation upon which all other gender equality efforts rest, ensuring commitments translate into sustained action.</a:t>
              </a:r>
            </a:p>
          </p:txBody>
        </p:sp>
      </p:grpSp>
      <p:sp>
        <p:nvSpPr>
          <p:cNvPr id="19" name="Shape 1">
            <a:extLst>
              <a:ext uri="{FF2B5EF4-FFF2-40B4-BE49-F238E27FC236}">
                <a16:creationId xmlns:a16="http://schemas.microsoft.com/office/drawing/2014/main" id="{5FFE83D7-A6DA-43E4-AFF5-8A70E2007FCE}"/>
              </a:ext>
            </a:extLst>
          </p:cNvPr>
          <p:cNvSpPr/>
          <p:nvPr/>
        </p:nvSpPr>
        <p:spPr>
          <a:xfrm>
            <a:off x="972773" y="4477156"/>
            <a:ext cx="6811350" cy="3925877"/>
          </a:xfrm>
          <a:prstGeom prst="roundRect">
            <a:avLst>
              <a:gd name="adj" fmla="val 4697"/>
            </a:avLst>
          </a:prstGeom>
          <a:noFill/>
          <a:ln w="7620">
            <a:solidFill>
              <a:srgbClr val="F98200"/>
            </a:solidFill>
            <a:prstDash val="solid"/>
          </a:ln>
        </p:spPr>
        <p:txBody>
          <a:bodyPr/>
          <a:lstStyle/>
          <a:p>
            <a:endParaRPr lang="es-ES" sz="2750" dirty="0">
              <a:solidFill>
                <a:srgbClr val="002060"/>
              </a:solidFill>
            </a:endParaRPr>
          </a:p>
        </p:txBody>
      </p:sp>
      <p:sp>
        <p:nvSpPr>
          <p:cNvPr id="29" name="Shape 1">
            <a:extLst>
              <a:ext uri="{FF2B5EF4-FFF2-40B4-BE49-F238E27FC236}">
                <a16:creationId xmlns:a16="http://schemas.microsoft.com/office/drawing/2014/main" id="{39769569-314B-15BC-23C8-B71B708E9B82}"/>
              </a:ext>
            </a:extLst>
          </p:cNvPr>
          <p:cNvSpPr/>
          <p:nvPr/>
        </p:nvSpPr>
        <p:spPr>
          <a:xfrm>
            <a:off x="9867781" y="4575313"/>
            <a:ext cx="6911575" cy="3925877"/>
          </a:xfrm>
          <a:prstGeom prst="roundRect">
            <a:avLst>
              <a:gd name="adj" fmla="val 4697"/>
            </a:avLst>
          </a:prstGeom>
          <a:noFill/>
          <a:ln w="7620">
            <a:solidFill>
              <a:srgbClr val="F98200"/>
            </a:solidFill>
            <a:prstDash val="solid"/>
          </a:ln>
        </p:spPr>
        <p:txBody>
          <a:bodyPr/>
          <a:lstStyle/>
          <a:p>
            <a:endParaRPr lang="es-ES" sz="2750" dirty="0">
              <a:solidFill>
                <a:srgbClr val="002060"/>
              </a:solidFill>
            </a:endParaRPr>
          </a:p>
        </p:txBody>
      </p:sp>
      <p:sp>
        <p:nvSpPr>
          <p:cNvPr id="30" name="Text 5">
            <a:extLst>
              <a:ext uri="{FF2B5EF4-FFF2-40B4-BE49-F238E27FC236}">
                <a16:creationId xmlns:a16="http://schemas.microsoft.com/office/drawing/2014/main" id="{BC07CC04-A11A-C611-C199-E462AE6BFD06}"/>
              </a:ext>
            </a:extLst>
          </p:cNvPr>
          <p:cNvSpPr/>
          <p:nvPr/>
        </p:nvSpPr>
        <p:spPr>
          <a:xfrm>
            <a:off x="10209204" y="5352809"/>
            <a:ext cx="3838426" cy="385019"/>
          </a:xfrm>
          <a:prstGeom prst="rect">
            <a:avLst/>
          </a:prstGeom>
          <a:noFill/>
          <a:ln/>
        </p:spPr>
        <p:txBody>
          <a:bodyPr wrap="none" lIns="0" tIns="0" rIns="0" bIns="0" rtlCol="0" anchor="t"/>
          <a:lstStyle/>
          <a:p>
            <a:r>
              <a:rPr lang="en-US" sz="2800" b="1" dirty="0">
                <a:solidFill>
                  <a:srgbClr val="213A7A"/>
                </a:solidFill>
                <a:latin typeface="Poppins"/>
                <a:cs typeface="Poppins"/>
              </a:rPr>
              <a:t>Comprehensive Approaches </a:t>
            </a:r>
          </a:p>
          <a:p>
            <a:r>
              <a:rPr lang="en-US" sz="2800" b="1" dirty="0">
                <a:solidFill>
                  <a:srgbClr val="213A7A"/>
                </a:solidFill>
                <a:latin typeface="Poppins"/>
                <a:cs typeface="Poppins"/>
              </a:rPr>
              <a:t>Are Needed</a:t>
            </a:r>
          </a:p>
        </p:txBody>
      </p:sp>
      <p:sp>
        <p:nvSpPr>
          <p:cNvPr id="31" name="Text 6">
            <a:extLst>
              <a:ext uri="{FF2B5EF4-FFF2-40B4-BE49-F238E27FC236}">
                <a16:creationId xmlns:a16="http://schemas.microsoft.com/office/drawing/2014/main" id="{35AF0FBE-4313-69D6-A6C8-AFE398CAB808}"/>
              </a:ext>
            </a:extLst>
          </p:cNvPr>
          <p:cNvSpPr/>
          <p:nvPr/>
        </p:nvSpPr>
        <p:spPr>
          <a:xfrm>
            <a:off x="10209204" y="6538252"/>
            <a:ext cx="6228731" cy="1256408"/>
          </a:xfrm>
          <a:prstGeom prst="rect">
            <a:avLst/>
          </a:prstGeom>
          <a:noFill/>
          <a:ln/>
        </p:spPr>
        <p:txBody>
          <a:bodyPr wrap="square" lIns="0" tIns="0" rIns="0" bIns="0" rtlCol="0" anchor="t"/>
          <a:lstStyle/>
          <a:p>
            <a:r>
              <a:rPr lang="en-US" sz="2500" dirty="0">
                <a:solidFill>
                  <a:srgbClr val="213A7A"/>
                </a:solidFill>
                <a:latin typeface="Poppins"/>
                <a:cs typeface="Poppins"/>
              </a:rPr>
              <a:t>Advancing gender equality and women’s empowerment requires working in different areas and levels while strengthening capacities and facilitating reforms. </a:t>
            </a:r>
          </a:p>
        </p:txBody>
      </p:sp>
      <p:grpSp>
        <p:nvGrpSpPr>
          <p:cNvPr id="6" name="Grupo 5">
            <a:extLst>
              <a:ext uri="{FF2B5EF4-FFF2-40B4-BE49-F238E27FC236}">
                <a16:creationId xmlns:a16="http://schemas.microsoft.com/office/drawing/2014/main" id="{6CA76EA4-5C2B-C2F7-97FC-8C117AAC0A98}"/>
              </a:ext>
            </a:extLst>
          </p:cNvPr>
          <p:cNvGrpSpPr/>
          <p:nvPr/>
        </p:nvGrpSpPr>
        <p:grpSpPr>
          <a:xfrm>
            <a:off x="660201" y="5737827"/>
            <a:ext cx="16967594" cy="4264877"/>
            <a:chOff x="660201" y="5737827"/>
            <a:chExt cx="16967594" cy="4264877"/>
          </a:xfrm>
        </p:grpSpPr>
        <p:sp>
          <p:nvSpPr>
            <p:cNvPr id="7" name="TextBox 6">
              <a:extLst>
                <a:ext uri="{FF2B5EF4-FFF2-40B4-BE49-F238E27FC236}">
                  <a16:creationId xmlns:a16="http://schemas.microsoft.com/office/drawing/2014/main" id="{E4BF996D-8C86-20D2-0CC6-ABC665C95B6A}"/>
                </a:ext>
              </a:extLst>
            </p:cNvPr>
            <p:cNvSpPr txBox="1"/>
            <p:nvPr/>
          </p:nvSpPr>
          <p:spPr>
            <a:xfrm>
              <a:off x="660201" y="9079374"/>
              <a:ext cx="16967594" cy="923330"/>
            </a:xfrm>
            <a:prstGeom prst="rect">
              <a:avLst/>
            </a:prstGeom>
          </p:spPr>
          <p:txBody>
            <a:bodyPr wrap="square" lIns="0" tIns="0" rIns="0" bIns="0" rtlCol="0" anchor="t">
              <a:spAutoFit/>
            </a:bodyPr>
            <a:lstStyle/>
            <a:p>
              <a:pPr algn="ctr"/>
              <a:r>
                <a:rPr lang="en-US" sz="3000" dirty="0">
                  <a:solidFill>
                    <a:srgbClr val="213A7A"/>
                  </a:solidFill>
                  <a:latin typeface="Poppins"/>
                  <a:cs typeface="Poppins"/>
                </a:rPr>
                <a:t>The vision: Strong, skilled</a:t>
              </a:r>
              <a:r>
                <a:rPr lang="en-US" sz="3000" dirty="0">
                  <a:solidFill>
                    <a:srgbClr val="213A7A"/>
                  </a:solidFill>
                  <a:latin typeface="Poppins"/>
                </a:rPr>
                <a:t> and </a:t>
              </a:r>
              <a:r>
                <a:rPr lang="en-US" sz="3000" b="1" dirty="0">
                  <a:solidFill>
                    <a:srgbClr val="213A7A"/>
                  </a:solidFill>
                  <a:latin typeface="Poppins"/>
                </a:rPr>
                <a:t>effective </a:t>
              </a:r>
              <a:r>
                <a:rPr lang="en-US" sz="3000" dirty="0">
                  <a:solidFill>
                    <a:srgbClr val="213A7A"/>
                  </a:solidFill>
                  <a:latin typeface="Poppins"/>
                </a:rPr>
                <a:t>public institutions that deliver for </a:t>
              </a:r>
              <a:r>
                <a:rPr lang="en-US" sz="3000" b="1" dirty="0">
                  <a:solidFill>
                    <a:srgbClr val="213A7A"/>
                  </a:solidFill>
                  <a:latin typeface="Poppins"/>
                </a:rPr>
                <a:t>gender equality and sustainable development</a:t>
              </a:r>
              <a:endParaRPr lang="en-US" sz="3000" dirty="0">
                <a:solidFill>
                  <a:srgbClr val="213A7A"/>
                </a:solidFill>
                <a:latin typeface="Poppins"/>
                <a:cs typeface="Poppins"/>
              </a:endParaRPr>
            </a:p>
          </p:txBody>
        </p:sp>
        <p:sp>
          <p:nvSpPr>
            <p:cNvPr id="14" name="Flecha izquierda-derecha-arriba 13">
              <a:extLst>
                <a:ext uri="{FF2B5EF4-FFF2-40B4-BE49-F238E27FC236}">
                  <a16:creationId xmlns:a16="http://schemas.microsoft.com/office/drawing/2014/main" id="{7633A322-F2B6-9352-3B7E-7533831CC8D2}"/>
                </a:ext>
              </a:extLst>
            </p:cNvPr>
            <p:cNvSpPr/>
            <p:nvPr/>
          </p:nvSpPr>
          <p:spPr>
            <a:xfrm rot="10800000">
              <a:off x="8038212" y="5737827"/>
              <a:ext cx="1616149" cy="2943805"/>
            </a:xfrm>
            <a:prstGeom prst="leftRightUpArrow">
              <a:avLst/>
            </a:prstGeom>
            <a:solidFill>
              <a:srgbClr val="F98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0487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38E690C-8675-B8B1-61B5-A68D6FC2D9E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D85AA4-D99B-BD56-1EE0-B9857C9E3123}"/>
              </a:ext>
            </a:extLst>
          </p:cNvPr>
          <p:cNvGrpSpPr/>
          <p:nvPr/>
        </p:nvGrpSpPr>
        <p:grpSpPr>
          <a:xfrm>
            <a:off x="0" y="1"/>
            <a:ext cx="18288000" cy="2296632"/>
            <a:chOff x="0" y="0"/>
            <a:chExt cx="4816593" cy="1196899"/>
          </a:xfrm>
        </p:grpSpPr>
        <p:sp>
          <p:nvSpPr>
            <p:cNvPr id="3" name="Freeform 3">
              <a:extLst>
                <a:ext uri="{FF2B5EF4-FFF2-40B4-BE49-F238E27FC236}">
                  <a16:creationId xmlns:a16="http://schemas.microsoft.com/office/drawing/2014/main" id="{B6FF4487-D0B7-759B-EDA5-4C21F868BB4D}"/>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213A7A"/>
            </a:solidFill>
          </p:spPr>
          <p:txBody>
            <a:bodyPr/>
            <a:lstStyle/>
            <a:p>
              <a:endParaRPr lang="es-ES"/>
            </a:p>
          </p:txBody>
        </p:sp>
        <p:sp>
          <p:nvSpPr>
            <p:cNvPr id="4" name="TextBox 4">
              <a:extLst>
                <a:ext uri="{FF2B5EF4-FFF2-40B4-BE49-F238E27FC236}">
                  <a16:creationId xmlns:a16="http://schemas.microsoft.com/office/drawing/2014/main" id="{26D208DA-A00B-E6F6-1071-9FDB9DC1E7F4}"/>
                </a:ext>
              </a:extLst>
            </p:cNvPr>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picture containing drawing, clock&#10;&#10;Description automatically generated">
            <a:extLst>
              <a:ext uri="{FF2B5EF4-FFF2-40B4-BE49-F238E27FC236}">
                <a16:creationId xmlns:a16="http://schemas.microsoft.com/office/drawing/2014/main" id="{1E25C40E-0C61-3A63-8819-BECE073389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018" y="227994"/>
            <a:ext cx="870501" cy="1770384"/>
          </a:xfrm>
          <a:prstGeom prst="rect">
            <a:avLst/>
          </a:prstGeom>
          <a:effectLst>
            <a:outerShdw blurRad="301249" dist="81843" dir="6360000" sx="101000" sy="101000" algn="tl" rotWithShape="0">
              <a:prstClr val="black">
                <a:alpha val="92771"/>
              </a:prstClr>
            </a:outerShdw>
          </a:effectLst>
        </p:spPr>
      </p:pic>
      <p:sp>
        <p:nvSpPr>
          <p:cNvPr id="9" name="Flecha: a la derecha 167">
            <a:extLst>
              <a:ext uri="{FF2B5EF4-FFF2-40B4-BE49-F238E27FC236}">
                <a16:creationId xmlns:a16="http://schemas.microsoft.com/office/drawing/2014/main" id="{E17D1B47-C1C2-7F06-9EDF-7B200422D79D}"/>
              </a:ext>
            </a:extLst>
          </p:cNvPr>
          <p:cNvSpPr/>
          <p:nvPr/>
        </p:nvSpPr>
        <p:spPr>
          <a:xfrm>
            <a:off x="740978" y="9223900"/>
            <a:ext cx="15992747" cy="1150052"/>
          </a:xfrm>
          <a:prstGeom prst="rightArrow">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pt" sz="3000" dirty="0" err="1">
                <a:solidFill>
                  <a:srgbClr val="002060"/>
                </a:solidFill>
                <a:latin typeface="Poppins" pitchFamily="2" charset="77"/>
                <a:cs typeface="Poppins" pitchFamily="2" charset="77"/>
              </a:rPr>
              <a:t>Accelerate</a:t>
            </a:r>
            <a:r>
              <a:rPr lang="pt" sz="3000" dirty="0">
                <a:solidFill>
                  <a:srgbClr val="002060"/>
                </a:solidFill>
                <a:latin typeface="Poppins" pitchFamily="2" charset="77"/>
                <a:cs typeface="Poppins" pitchFamily="2" charset="77"/>
              </a:rPr>
              <a:t> </a:t>
            </a:r>
            <a:r>
              <a:rPr lang="pt" sz="3000" dirty="0" err="1">
                <a:solidFill>
                  <a:srgbClr val="002060"/>
                </a:solidFill>
                <a:latin typeface="Poppins" pitchFamily="2" charset="77"/>
                <a:cs typeface="Poppins" pitchFamily="2" charset="77"/>
              </a:rPr>
              <a:t>progress</a:t>
            </a:r>
            <a:r>
              <a:rPr lang="pt" sz="3000" dirty="0">
                <a:solidFill>
                  <a:srgbClr val="002060"/>
                </a:solidFill>
                <a:latin typeface="Poppins" pitchFamily="2" charset="77"/>
                <a:cs typeface="Poppins" pitchFamily="2" charset="77"/>
              </a:rPr>
              <a:t> </a:t>
            </a:r>
            <a:r>
              <a:rPr lang="pt" sz="3000" dirty="0" err="1">
                <a:solidFill>
                  <a:srgbClr val="002060"/>
                </a:solidFill>
                <a:latin typeface="Poppins" pitchFamily="2" charset="77"/>
                <a:cs typeface="Poppins" pitchFamily="2" charset="77"/>
              </a:rPr>
              <a:t>towards</a:t>
            </a:r>
            <a:r>
              <a:rPr lang="pt" sz="3000" dirty="0">
                <a:solidFill>
                  <a:srgbClr val="002060"/>
                </a:solidFill>
                <a:latin typeface="Poppins" pitchFamily="2" charset="77"/>
                <a:cs typeface="Poppins" pitchFamily="2" charset="77"/>
              </a:rPr>
              <a:t> SDG 5 </a:t>
            </a:r>
            <a:r>
              <a:rPr lang="pt" sz="3000" dirty="0" err="1">
                <a:solidFill>
                  <a:srgbClr val="002060"/>
                </a:solidFill>
                <a:latin typeface="Poppins" pitchFamily="2" charset="77"/>
                <a:cs typeface="Poppins" pitchFamily="2" charset="77"/>
              </a:rPr>
              <a:t>and</a:t>
            </a:r>
            <a:r>
              <a:rPr lang="pt" sz="3000" dirty="0">
                <a:solidFill>
                  <a:srgbClr val="002060"/>
                </a:solidFill>
                <a:latin typeface="Poppins" pitchFamily="2" charset="77"/>
                <a:cs typeface="Poppins" pitchFamily="2" charset="77"/>
              </a:rPr>
              <a:t> 16 </a:t>
            </a:r>
            <a:r>
              <a:rPr lang="pt" sz="3000" dirty="0" err="1">
                <a:solidFill>
                  <a:srgbClr val="002060"/>
                </a:solidFill>
                <a:latin typeface="Poppins" pitchFamily="2" charset="77"/>
                <a:cs typeface="Poppins" pitchFamily="2" charset="77"/>
              </a:rPr>
              <a:t>and</a:t>
            </a:r>
            <a:r>
              <a:rPr lang="pt" sz="3000" dirty="0">
                <a:solidFill>
                  <a:srgbClr val="002060"/>
                </a:solidFill>
                <a:latin typeface="Poppins" pitchFamily="2" charset="77"/>
                <a:cs typeface="Poppins" pitchFamily="2" charset="77"/>
              </a:rPr>
              <a:t> </a:t>
            </a:r>
            <a:r>
              <a:rPr lang="pt" sz="3000" dirty="0" err="1">
                <a:solidFill>
                  <a:srgbClr val="002060"/>
                </a:solidFill>
                <a:latin typeface="Poppins" pitchFamily="2" charset="77"/>
                <a:cs typeface="Poppins" pitchFamily="2" charset="77"/>
              </a:rPr>
              <a:t>sustainable</a:t>
            </a:r>
            <a:r>
              <a:rPr lang="pt" sz="3000" dirty="0">
                <a:solidFill>
                  <a:srgbClr val="002060"/>
                </a:solidFill>
                <a:latin typeface="Poppins" pitchFamily="2" charset="77"/>
                <a:cs typeface="Poppins" pitchFamily="2" charset="77"/>
              </a:rPr>
              <a:t> </a:t>
            </a:r>
            <a:r>
              <a:rPr lang="pt" sz="3000" dirty="0" err="1">
                <a:solidFill>
                  <a:srgbClr val="002060"/>
                </a:solidFill>
                <a:latin typeface="Poppins" pitchFamily="2" charset="77"/>
                <a:cs typeface="Poppins" pitchFamily="2" charset="77"/>
              </a:rPr>
              <a:t>development</a:t>
            </a:r>
            <a:endParaRPr lang="pt" sz="3000" dirty="0">
              <a:solidFill>
                <a:srgbClr val="002060"/>
              </a:solidFill>
              <a:latin typeface="Poppins" pitchFamily="2" charset="77"/>
              <a:cs typeface="Poppins" pitchFamily="2" charset="77"/>
            </a:endParaRPr>
          </a:p>
        </p:txBody>
      </p:sp>
      <p:sp>
        <p:nvSpPr>
          <p:cNvPr id="10" name="Flecha: arriba y abajo 217">
            <a:extLst>
              <a:ext uri="{FF2B5EF4-FFF2-40B4-BE49-F238E27FC236}">
                <a16:creationId xmlns:a16="http://schemas.microsoft.com/office/drawing/2014/main" id="{1354B378-4958-1777-1532-AD7FCAB2AFEA}"/>
              </a:ext>
            </a:extLst>
          </p:cNvPr>
          <p:cNvSpPr/>
          <p:nvPr/>
        </p:nvSpPr>
        <p:spPr>
          <a:xfrm>
            <a:off x="8737352" y="3128624"/>
            <a:ext cx="1257161" cy="5943167"/>
          </a:xfrm>
          <a:prstGeom prst="upDownArrow">
            <a:avLst/>
          </a:prstGeom>
          <a:solidFill>
            <a:srgbClr val="F9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s-ES" sz="2700">
              <a:solidFill>
                <a:prstClr val="white"/>
              </a:solidFill>
              <a:latin typeface="Arial" panose="020B0604020202020204" pitchFamily="34" charset="0"/>
              <a:cs typeface="Arial" panose="020B0604020202020204" pitchFamily="34" charset="0"/>
            </a:endParaRPr>
          </a:p>
        </p:txBody>
      </p:sp>
      <p:graphicFrame>
        <p:nvGraphicFramePr>
          <p:cNvPr id="11" name="Diagrama 1">
            <a:extLst>
              <a:ext uri="{FF2B5EF4-FFF2-40B4-BE49-F238E27FC236}">
                <a16:creationId xmlns:a16="http://schemas.microsoft.com/office/drawing/2014/main" id="{86641D42-F361-9CE8-3AF8-030925F0AD22}"/>
              </a:ext>
            </a:extLst>
          </p:cNvPr>
          <p:cNvGraphicFramePr/>
          <p:nvPr>
            <p:extLst>
              <p:ext uri="{D42A27DB-BD31-4B8C-83A1-F6EECF244321}">
                <p14:modId xmlns:p14="http://schemas.microsoft.com/office/powerpoint/2010/main" val="3370893265"/>
              </p:ext>
            </p:extLst>
          </p:nvPr>
        </p:nvGraphicFramePr>
        <p:xfrm>
          <a:off x="265957" y="2369741"/>
          <a:ext cx="8540687" cy="712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2">
            <a:extLst>
              <a:ext uri="{FF2B5EF4-FFF2-40B4-BE49-F238E27FC236}">
                <a16:creationId xmlns:a16="http://schemas.microsoft.com/office/drawing/2014/main" id="{96F59C97-5B7D-2BD9-285D-66C83F1E94C4}"/>
              </a:ext>
            </a:extLst>
          </p:cNvPr>
          <p:cNvGraphicFramePr/>
          <p:nvPr>
            <p:extLst>
              <p:ext uri="{D42A27DB-BD31-4B8C-83A1-F6EECF244321}">
                <p14:modId xmlns:p14="http://schemas.microsoft.com/office/powerpoint/2010/main" val="681439523"/>
              </p:ext>
            </p:extLst>
          </p:nvPr>
        </p:nvGraphicFramePr>
        <p:xfrm>
          <a:off x="9856213" y="2150487"/>
          <a:ext cx="7129920" cy="7269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26">
            <a:extLst>
              <a:ext uri="{FF2B5EF4-FFF2-40B4-BE49-F238E27FC236}">
                <a16:creationId xmlns:a16="http://schemas.microsoft.com/office/drawing/2014/main" id="{0C0474A4-8313-5F0A-A571-E669EB1A3282}"/>
              </a:ext>
            </a:extLst>
          </p:cNvPr>
          <p:cNvSpPr txBox="1"/>
          <p:nvPr/>
        </p:nvSpPr>
        <p:spPr>
          <a:xfrm>
            <a:off x="513579" y="681869"/>
            <a:ext cx="14873567" cy="1718997"/>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5599" b="1" i="0" u="none" strike="noStrike" kern="1200" cap="none" spc="0" normalizeH="0" baseline="0" noProof="0" dirty="0">
                <a:ln>
                  <a:noFill/>
                </a:ln>
                <a:solidFill>
                  <a:srgbClr val="EF7E20"/>
                </a:solidFill>
                <a:effectLst/>
                <a:uLnTx/>
                <a:uFillTx/>
                <a:latin typeface="Poppins Bold"/>
                <a:ea typeface="+mn-ea"/>
                <a:cs typeface="+mn-cs"/>
              </a:rPr>
              <a:t>A comprehensive approach is needed</a:t>
            </a:r>
          </a:p>
          <a:p>
            <a:pPr marL="0" marR="0" lvl="0" indent="0" algn="l" defTabSz="914400" rtl="0" eaLnBrk="1" fontAlgn="auto" latinLnBrk="0" hangingPunct="1">
              <a:lnSpc>
                <a:spcPts val="6719"/>
              </a:lnSpc>
              <a:spcBef>
                <a:spcPct val="0"/>
              </a:spcBef>
              <a:spcAft>
                <a:spcPts val="0"/>
              </a:spcAft>
              <a:buClrTx/>
              <a:buSzTx/>
              <a:buFontTx/>
              <a:buNone/>
              <a:tabLst/>
              <a:defRPr/>
            </a:pPr>
            <a:endParaRPr kumimoji="0" lang="en-US" sz="5599" b="1" i="0" u="none" strike="noStrike" kern="1200" cap="none" spc="0" normalizeH="0" baseline="0" noProof="0" dirty="0">
              <a:ln>
                <a:noFill/>
              </a:ln>
              <a:solidFill>
                <a:srgbClr val="EF7E20"/>
              </a:solidFill>
              <a:effectLst/>
              <a:uLnTx/>
              <a:uFillTx/>
              <a:latin typeface="Poppins Bold"/>
              <a:ea typeface="+mn-ea"/>
              <a:cs typeface="+mn-cs"/>
            </a:endParaRPr>
          </a:p>
        </p:txBody>
      </p:sp>
    </p:spTree>
    <p:extLst>
      <p:ext uri="{BB962C8B-B14F-4D97-AF65-F5344CB8AC3E}">
        <p14:creationId xmlns:p14="http://schemas.microsoft.com/office/powerpoint/2010/main" val="343645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7E20"/>
        </a:solidFill>
        <a:effectLst/>
      </p:bgPr>
    </p:bg>
    <p:spTree>
      <p:nvGrpSpPr>
        <p:cNvPr id="1" name=""/>
        <p:cNvGrpSpPr/>
        <p:nvPr/>
      </p:nvGrpSpPr>
      <p:grpSpPr>
        <a:xfrm>
          <a:off x="0" y="0"/>
          <a:ext cx="0" cy="0"/>
          <a:chOff x="0" y="0"/>
          <a:chExt cx="0" cy="0"/>
        </a:xfrm>
      </p:grpSpPr>
      <p:grpSp>
        <p:nvGrpSpPr>
          <p:cNvPr id="2" name="Group 2"/>
          <p:cNvGrpSpPr/>
          <p:nvPr/>
        </p:nvGrpSpPr>
        <p:grpSpPr>
          <a:xfrm>
            <a:off x="0" y="107456"/>
            <a:ext cx="6302884" cy="10287000"/>
            <a:chOff x="0" y="0"/>
            <a:chExt cx="1494017" cy="2438400"/>
          </a:xfrm>
          <a:solidFill>
            <a:srgbClr val="FFFFFF"/>
          </a:solidFill>
        </p:grpSpPr>
        <p:sp>
          <p:nvSpPr>
            <p:cNvPr id="3" name="Freeform 3"/>
            <p:cNvSpPr/>
            <p:nvPr/>
          </p:nvSpPr>
          <p:spPr>
            <a:xfrm>
              <a:off x="0" y="0"/>
              <a:ext cx="1494017" cy="2438400"/>
            </a:xfrm>
            <a:custGeom>
              <a:avLst/>
              <a:gdLst/>
              <a:ahLst/>
              <a:cxnLst/>
              <a:rect l="l" t="t" r="r" b="b"/>
              <a:pathLst>
                <a:path w="1494017" h="2438400">
                  <a:moveTo>
                    <a:pt x="0" y="0"/>
                  </a:moveTo>
                  <a:lnTo>
                    <a:pt x="1494017" y="0"/>
                  </a:lnTo>
                  <a:lnTo>
                    <a:pt x="1494017" y="2438400"/>
                  </a:lnTo>
                  <a:lnTo>
                    <a:pt x="0" y="2438400"/>
                  </a:lnTo>
                  <a:close/>
                </a:path>
              </a:pathLst>
            </a:custGeom>
            <a:grpFill/>
          </p:spPr>
          <p:txBody>
            <a:bodyPr/>
            <a:lstStyle/>
            <a:p>
              <a:endParaRPr lang="es-ES"/>
            </a:p>
          </p:txBody>
        </p:sp>
        <p:sp>
          <p:nvSpPr>
            <p:cNvPr id="4" name="TextBox 4"/>
            <p:cNvSpPr txBox="1"/>
            <p:nvPr/>
          </p:nvSpPr>
          <p:spPr>
            <a:xfrm>
              <a:off x="0" y="-38100"/>
              <a:ext cx="1494017" cy="24765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7770913" y="1158363"/>
            <a:ext cx="9962977" cy="1544270"/>
            <a:chOff x="0" y="-66675"/>
            <a:chExt cx="13283971" cy="2059027"/>
          </a:xfrm>
        </p:grpSpPr>
        <p:sp>
          <p:nvSpPr>
            <p:cNvPr id="8" name="Freeform 8"/>
            <p:cNvSpPr/>
            <p:nvPr/>
          </p:nvSpPr>
          <p:spPr>
            <a:xfrm>
              <a:off x="0" y="161569"/>
              <a:ext cx="1830783" cy="1830783"/>
            </a:xfrm>
            <a:custGeom>
              <a:avLst/>
              <a:gdLst/>
              <a:ahLst/>
              <a:cxnLst/>
              <a:rect l="l" t="t" r="r" b="b"/>
              <a:pathLst>
                <a:path w="1830783" h="1830783">
                  <a:moveTo>
                    <a:pt x="0" y="0"/>
                  </a:moveTo>
                  <a:lnTo>
                    <a:pt x="1830783" y="0"/>
                  </a:lnTo>
                  <a:lnTo>
                    <a:pt x="1830783" y="1830782"/>
                  </a:lnTo>
                  <a:lnTo>
                    <a:pt x="0" y="1830782"/>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s-ES"/>
            </a:p>
          </p:txBody>
        </p:sp>
        <p:sp>
          <p:nvSpPr>
            <p:cNvPr id="9" name="Freeform 9"/>
            <p:cNvSpPr/>
            <p:nvPr/>
          </p:nvSpPr>
          <p:spPr>
            <a:xfrm>
              <a:off x="396935" y="455895"/>
              <a:ext cx="1223498" cy="1242130"/>
            </a:xfrm>
            <a:custGeom>
              <a:avLst/>
              <a:gdLst/>
              <a:ahLst/>
              <a:cxnLst/>
              <a:rect l="l" t="t" r="r" b="b"/>
              <a:pathLst>
                <a:path w="1223498" h="1242130">
                  <a:moveTo>
                    <a:pt x="0" y="0"/>
                  </a:moveTo>
                  <a:lnTo>
                    <a:pt x="1223499" y="0"/>
                  </a:lnTo>
                  <a:lnTo>
                    <a:pt x="1223499" y="1242130"/>
                  </a:lnTo>
                  <a:lnTo>
                    <a:pt x="0" y="124213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s-ES"/>
            </a:p>
          </p:txBody>
        </p:sp>
        <p:sp>
          <p:nvSpPr>
            <p:cNvPr id="10" name="TextBox 10"/>
            <p:cNvSpPr txBox="1"/>
            <p:nvPr/>
          </p:nvSpPr>
          <p:spPr>
            <a:xfrm>
              <a:off x="2812415" y="-66675"/>
              <a:ext cx="10471556" cy="1742358"/>
            </a:xfrm>
            <a:prstGeom prst="rect">
              <a:avLst/>
            </a:prstGeom>
          </p:spPr>
          <p:txBody>
            <a:bodyPr wrap="square" lIns="0" tIns="0" rIns="0" bIns="0" rtlCol="0" anchor="t">
              <a:spAutoFit/>
            </a:bodyPr>
            <a:lstStyle/>
            <a:p>
              <a:r>
                <a:rPr lang="en-US" sz="2800" dirty="0">
                  <a:solidFill>
                    <a:srgbClr val="002060"/>
                  </a:solidFill>
                  <a:latin typeface="Poppins"/>
                </a:rPr>
                <a:t>A comprehensive set of </a:t>
              </a:r>
              <a:r>
                <a:rPr lang="en-US" sz="2800" b="1" dirty="0">
                  <a:solidFill>
                    <a:schemeClr val="bg1"/>
                  </a:solidFill>
                  <a:latin typeface="Poppins"/>
                </a:rPr>
                <a:t>STANDARDS</a:t>
              </a:r>
              <a:r>
                <a:rPr lang="en-US" sz="2800" dirty="0">
                  <a:solidFill>
                    <a:schemeClr val="bg1"/>
                  </a:solidFill>
                  <a:latin typeface="Poppins"/>
                </a:rPr>
                <a:t> </a:t>
              </a:r>
              <a:r>
                <a:rPr lang="en-US" sz="2800" dirty="0">
                  <a:solidFill>
                    <a:srgbClr val="002060"/>
                  </a:solidFill>
                  <a:latin typeface="Poppins"/>
                </a:rPr>
                <a:t>on gender equality to achieve institutional transformations in management practices.</a:t>
              </a:r>
            </a:p>
          </p:txBody>
        </p:sp>
      </p:grpSp>
      <p:sp>
        <p:nvSpPr>
          <p:cNvPr id="11" name="TextBox 11"/>
          <p:cNvSpPr txBox="1"/>
          <p:nvPr/>
        </p:nvSpPr>
        <p:spPr>
          <a:xfrm>
            <a:off x="224853" y="866171"/>
            <a:ext cx="6573194" cy="3437416"/>
          </a:xfrm>
          <a:prstGeom prst="rect">
            <a:avLst/>
          </a:prstGeom>
        </p:spPr>
        <p:txBody>
          <a:bodyPr wrap="square" lIns="0" tIns="0" rIns="0" bIns="0" rtlCol="0" anchor="t">
            <a:spAutoFit/>
          </a:bodyPr>
          <a:lstStyle/>
          <a:p>
            <a:pPr>
              <a:lnSpc>
                <a:spcPts val="6719"/>
              </a:lnSpc>
            </a:pPr>
            <a:r>
              <a:rPr lang="en-US" sz="5599" b="1" dirty="0">
                <a:solidFill>
                  <a:srgbClr val="F98200"/>
                </a:solidFill>
                <a:latin typeface="Poppins Bold"/>
              </a:rPr>
              <a:t>UNDP's Comprehensive Solution</a:t>
            </a:r>
          </a:p>
          <a:p>
            <a:pPr>
              <a:lnSpc>
                <a:spcPts val="6719"/>
              </a:lnSpc>
            </a:pPr>
            <a:endParaRPr lang="en-US" sz="5599" b="1" dirty="0">
              <a:solidFill>
                <a:srgbClr val="EF7E20"/>
              </a:solidFill>
              <a:latin typeface="Poppins Bold"/>
            </a:endParaRPr>
          </a:p>
        </p:txBody>
      </p:sp>
      <p:grpSp>
        <p:nvGrpSpPr>
          <p:cNvPr id="12" name="Group 12"/>
          <p:cNvGrpSpPr/>
          <p:nvPr/>
        </p:nvGrpSpPr>
        <p:grpSpPr>
          <a:xfrm>
            <a:off x="7770913" y="5863169"/>
            <a:ext cx="9367539" cy="1373087"/>
            <a:chOff x="0" y="105864"/>
            <a:chExt cx="12490053" cy="1830783"/>
          </a:xfrm>
        </p:grpSpPr>
        <p:sp>
          <p:nvSpPr>
            <p:cNvPr id="13" name="Freeform 13"/>
            <p:cNvSpPr/>
            <p:nvPr/>
          </p:nvSpPr>
          <p:spPr>
            <a:xfrm>
              <a:off x="0" y="105864"/>
              <a:ext cx="1830783" cy="1830783"/>
            </a:xfrm>
            <a:custGeom>
              <a:avLst/>
              <a:gdLst/>
              <a:ahLst/>
              <a:cxnLst/>
              <a:rect l="l" t="t" r="r" b="b"/>
              <a:pathLst>
                <a:path w="1830783" h="1830783">
                  <a:moveTo>
                    <a:pt x="0" y="0"/>
                  </a:moveTo>
                  <a:lnTo>
                    <a:pt x="1830783" y="0"/>
                  </a:lnTo>
                  <a:lnTo>
                    <a:pt x="1830783" y="1830783"/>
                  </a:lnTo>
                  <a:lnTo>
                    <a:pt x="0" y="183078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s-ES" b="1"/>
            </a:p>
          </p:txBody>
        </p:sp>
        <p:sp>
          <p:nvSpPr>
            <p:cNvPr id="14" name="Freeform 14"/>
            <p:cNvSpPr/>
            <p:nvPr/>
          </p:nvSpPr>
          <p:spPr>
            <a:xfrm>
              <a:off x="201411" y="255104"/>
              <a:ext cx="1427960" cy="1427960"/>
            </a:xfrm>
            <a:custGeom>
              <a:avLst/>
              <a:gdLst/>
              <a:ahLst/>
              <a:cxnLst/>
              <a:rect l="l" t="t" r="r" b="b"/>
              <a:pathLst>
                <a:path w="1427960" h="1427960">
                  <a:moveTo>
                    <a:pt x="0" y="0"/>
                  </a:moveTo>
                  <a:lnTo>
                    <a:pt x="1427960" y="0"/>
                  </a:lnTo>
                  <a:lnTo>
                    <a:pt x="1427960" y="1427960"/>
                  </a:lnTo>
                  <a:lnTo>
                    <a:pt x="0" y="1427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b="1"/>
            </a:p>
          </p:txBody>
        </p:sp>
        <p:sp>
          <p:nvSpPr>
            <p:cNvPr id="15" name="TextBox 15"/>
            <p:cNvSpPr txBox="1"/>
            <p:nvPr/>
          </p:nvSpPr>
          <p:spPr>
            <a:xfrm>
              <a:off x="2812415" y="159649"/>
              <a:ext cx="9677638" cy="1742358"/>
            </a:xfrm>
            <a:prstGeom prst="rect">
              <a:avLst/>
            </a:prstGeom>
          </p:spPr>
          <p:txBody>
            <a:bodyPr lIns="0" tIns="0" rIns="0" bIns="0" rtlCol="0" anchor="t">
              <a:spAutoFit/>
            </a:bodyPr>
            <a:lstStyle/>
            <a:p>
              <a:pPr>
                <a:lnSpc>
                  <a:spcPts val="3359"/>
                </a:lnSpc>
                <a:spcBef>
                  <a:spcPct val="0"/>
                </a:spcBef>
              </a:pPr>
              <a:r>
                <a:rPr lang="en-US" sz="2800" dirty="0">
                  <a:solidFill>
                    <a:srgbClr val="002060"/>
                  </a:solidFill>
                  <a:latin typeface="Poppins"/>
                </a:rPr>
                <a:t>A package of context-specific </a:t>
              </a:r>
              <a:r>
                <a:rPr lang="en-US" sz="2800" b="1" dirty="0">
                  <a:solidFill>
                    <a:schemeClr val="bg1"/>
                  </a:solidFill>
                  <a:latin typeface="Poppins"/>
                </a:rPr>
                <a:t>SERVICES</a:t>
              </a:r>
              <a:r>
                <a:rPr lang="en-US" sz="2800" dirty="0">
                  <a:solidFill>
                    <a:schemeClr val="bg1"/>
                  </a:solidFill>
                  <a:latin typeface="Poppins"/>
                </a:rPr>
                <a:t> </a:t>
              </a:r>
              <a:r>
                <a:rPr lang="en-US" sz="2800" dirty="0">
                  <a:solidFill>
                    <a:srgbClr val="002060"/>
                  </a:solidFill>
                  <a:latin typeface="Poppins"/>
                </a:rPr>
                <a:t>and tools through which UNDP provides sustained support.</a:t>
              </a:r>
            </a:p>
          </p:txBody>
        </p:sp>
      </p:grpSp>
      <p:grpSp>
        <p:nvGrpSpPr>
          <p:cNvPr id="16" name="Group 16"/>
          <p:cNvGrpSpPr/>
          <p:nvPr/>
        </p:nvGrpSpPr>
        <p:grpSpPr>
          <a:xfrm>
            <a:off x="7770913" y="7777067"/>
            <a:ext cx="9367539" cy="1781152"/>
            <a:chOff x="0" y="0"/>
            <a:chExt cx="12490053" cy="2374870"/>
          </a:xfrm>
        </p:grpSpPr>
        <p:sp>
          <p:nvSpPr>
            <p:cNvPr id="17" name="Freeform 17"/>
            <p:cNvSpPr/>
            <p:nvPr/>
          </p:nvSpPr>
          <p:spPr>
            <a:xfrm>
              <a:off x="0" y="0"/>
              <a:ext cx="1830783" cy="1830783"/>
            </a:xfrm>
            <a:custGeom>
              <a:avLst/>
              <a:gdLst/>
              <a:ahLst/>
              <a:cxnLst/>
              <a:rect l="l" t="t" r="r" b="b"/>
              <a:pathLst>
                <a:path w="1830783" h="1830783">
                  <a:moveTo>
                    <a:pt x="0" y="0"/>
                  </a:moveTo>
                  <a:lnTo>
                    <a:pt x="1830783" y="0"/>
                  </a:lnTo>
                  <a:lnTo>
                    <a:pt x="1830783" y="1830783"/>
                  </a:lnTo>
                  <a:lnTo>
                    <a:pt x="0" y="183078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s-ES"/>
            </a:p>
          </p:txBody>
        </p:sp>
        <p:sp>
          <p:nvSpPr>
            <p:cNvPr id="18" name="Freeform 18"/>
            <p:cNvSpPr/>
            <p:nvPr/>
          </p:nvSpPr>
          <p:spPr>
            <a:xfrm>
              <a:off x="293598" y="452568"/>
              <a:ext cx="1219961" cy="925646"/>
            </a:xfrm>
            <a:custGeom>
              <a:avLst/>
              <a:gdLst/>
              <a:ahLst/>
              <a:cxnLst/>
              <a:rect l="l" t="t" r="r" b="b"/>
              <a:pathLst>
                <a:path w="1219961" h="925646">
                  <a:moveTo>
                    <a:pt x="0" y="0"/>
                  </a:moveTo>
                  <a:lnTo>
                    <a:pt x="1219962" y="0"/>
                  </a:lnTo>
                  <a:lnTo>
                    <a:pt x="1219962" y="925646"/>
                  </a:lnTo>
                  <a:lnTo>
                    <a:pt x="0" y="9256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a:p>
          </p:txBody>
        </p:sp>
        <p:sp>
          <p:nvSpPr>
            <p:cNvPr id="19" name="TextBox 19"/>
            <p:cNvSpPr txBox="1"/>
            <p:nvPr/>
          </p:nvSpPr>
          <p:spPr>
            <a:xfrm>
              <a:off x="2812415" y="51156"/>
              <a:ext cx="9677638" cy="2323714"/>
            </a:xfrm>
            <a:prstGeom prst="rect">
              <a:avLst/>
            </a:prstGeom>
          </p:spPr>
          <p:txBody>
            <a:bodyPr lIns="0" tIns="0" rIns="0" bIns="0" rtlCol="0" anchor="t">
              <a:spAutoFit/>
            </a:bodyPr>
            <a:lstStyle/>
            <a:p>
              <a:pPr>
                <a:lnSpc>
                  <a:spcPts val="3359"/>
                </a:lnSpc>
                <a:spcBef>
                  <a:spcPct val="0"/>
                </a:spcBef>
              </a:pPr>
              <a:r>
                <a:rPr lang="en-US" sz="2800" dirty="0">
                  <a:solidFill>
                    <a:srgbClr val="002060"/>
                  </a:solidFill>
                  <a:latin typeface="Poppins"/>
                </a:rPr>
                <a:t>A </a:t>
              </a:r>
              <a:r>
                <a:rPr lang="en-US" sz="2800" b="1" dirty="0">
                  <a:solidFill>
                    <a:schemeClr val="bg1"/>
                  </a:solidFill>
                  <a:latin typeface="Poppins"/>
                </a:rPr>
                <a:t>GLOBAL CERTIFICATION </a:t>
              </a:r>
              <a:r>
                <a:rPr lang="en-US" sz="2800" dirty="0">
                  <a:solidFill>
                    <a:srgbClr val="002060"/>
                  </a:solidFill>
                  <a:latin typeface="Poppins"/>
                </a:rPr>
                <a:t>and recognition granted by UNDP to public institutions that achieve gender equality global standards.</a:t>
              </a:r>
            </a:p>
          </p:txBody>
        </p:sp>
      </p:grpSp>
      <p:grpSp>
        <p:nvGrpSpPr>
          <p:cNvPr id="20" name="Group 20"/>
          <p:cNvGrpSpPr/>
          <p:nvPr/>
        </p:nvGrpSpPr>
        <p:grpSpPr>
          <a:xfrm>
            <a:off x="7770913" y="3477562"/>
            <a:ext cx="9367539" cy="1773394"/>
            <a:chOff x="0" y="0"/>
            <a:chExt cx="12490053" cy="2364526"/>
          </a:xfrm>
        </p:grpSpPr>
        <p:sp>
          <p:nvSpPr>
            <p:cNvPr id="21" name="Freeform 21"/>
            <p:cNvSpPr/>
            <p:nvPr/>
          </p:nvSpPr>
          <p:spPr>
            <a:xfrm>
              <a:off x="0" y="0"/>
              <a:ext cx="1830783" cy="1830783"/>
            </a:xfrm>
            <a:custGeom>
              <a:avLst/>
              <a:gdLst/>
              <a:ahLst/>
              <a:cxnLst/>
              <a:rect l="l" t="t" r="r" b="b"/>
              <a:pathLst>
                <a:path w="1830783" h="1830783">
                  <a:moveTo>
                    <a:pt x="0" y="0"/>
                  </a:moveTo>
                  <a:lnTo>
                    <a:pt x="1830783" y="0"/>
                  </a:lnTo>
                  <a:lnTo>
                    <a:pt x="1830783" y="1830783"/>
                  </a:lnTo>
                  <a:lnTo>
                    <a:pt x="0" y="183078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s-ES"/>
            </a:p>
          </p:txBody>
        </p:sp>
        <p:sp>
          <p:nvSpPr>
            <p:cNvPr id="22" name="Freeform 22"/>
            <p:cNvSpPr/>
            <p:nvPr/>
          </p:nvSpPr>
          <p:spPr>
            <a:xfrm>
              <a:off x="317223" y="317223"/>
              <a:ext cx="1196337" cy="1196337"/>
            </a:xfrm>
            <a:custGeom>
              <a:avLst/>
              <a:gdLst/>
              <a:ahLst/>
              <a:cxnLst/>
              <a:rect l="l" t="t" r="r" b="b"/>
              <a:pathLst>
                <a:path w="1196337" h="1196337">
                  <a:moveTo>
                    <a:pt x="0" y="0"/>
                  </a:moveTo>
                  <a:lnTo>
                    <a:pt x="1196337" y="0"/>
                  </a:lnTo>
                  <a:lnTo>
                    <a:pt x="1196337" y="1196337"/>
                  </a:lnTo>
                  <a:lnTo>
                    <a:pt x="0" y="1196337"/>
                  </a:lnTo>
                  <a:lnTo>
                    <a:pt x="0" y="0"/>
                  </a:lnTo>
                  <a:close/>
                </a:path>
              </a:pathLst>
            </a:custGeom>
            <a: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txBody>
            <a:bodyPr/>
            <a:lstStyle/>
            <a:p>
              <a:endParaRPr lang="es-ES"/>
            </a:p>
          </p:txBody>
        </p:sp>
        <p:sp>
          <p:nvSpPr>
            <p:cNvPr id="23" name="TextBox 23"/>
            <p:cNvSpPr txBox="1"/>
            <p:nvPr/>
          </p:nvSpPr>
          <p:spPr>
            <a:xfrm>
              <a:off x="2812415" y="51156"/>
              <a:ext cx="9677638" cy="2313370"/>
            </a:xfrm>
            <a:prstGeom prst="rect">
              <a:avLst/>
            </a:prstGeom>
          </p:spPr>
          <p:txBody>
            <a:bodyPr lIns="0" tIns="0" rIns="0" bIns="0" rtlCol="0" anchor="t">
              <a:spAutoFit/>
            </a:bodyPr>
            <a:lstStyle/>
            <a:p>
              <a:pPr>
                <a:lnSpc>
                  <a:spcPts val="3359"/>
                </a:lnSpc>
                <a:spcBef>
                  <a:spcPct val="0"/>
                </a:spcBef>
              </a:pPr>
              <a:r>
                <a:rPr lang="en-US" sz="2800" dirty="0">
                  <a:solidFill>
                    <a:srgbClr val="002060"/>
                  </a:solidFill>
                  <a:latin typeface="Poppins"/>
                </a:rPr>
                <a:t>A tailored </a:t>
              </a:r>
              <a:r>
                <a:rPr lang="en-US" sz="2800" b="1" dirty="0">
                  <a:solidFill>
                    <a:schemeClr val="bg1"/>
                  </a:solidFill>
                  <a:latin typeface="Poppins"/>
                </a:rPr>
                <a:t>ROADMAP</a:t>
              </a:r>
              <a:r>
                <a:rPr lang="en-US" sz="2800" dirty="0">
                  <a:solidFill>
                    <a:srgbClr val="002060"/>
                  </a:solidFill>
                  <a:latin typeface="Poppins"/>
                </a:rPr>
                <a:t> with the steps to improve </a:t>
              </a:r>
              <a:r>
                <a:rPr lang="en-GB" sz="2800" dirty="0">
                  <a:solidFill>
                    <a:srgbClr val="002060"/>
                  </a:solidFill>
                  <a:latin typeface="Poppins"/>
                </a:rPr>
                <a:t>planning, implementing, monitoring and evaluating public policies and services</a:t>
              </a:r>
              <a:r>
                <a:rPr lang="en-US" sz="2800" dirty="0">
                  <a:solidFill>
                    <a:srgbClr val="002060"/>
                  </a:solidFill>
                  <a:latin typeface="Poppins"/>
                </a:rPr>
                <a:t>. </a:t>
              </a:r>
              <a:endParaRPr lang="en-US" sz="2800" dirty="0">
                <a:solidFill>
                  <a:srgbClr val="002060"/>
                </a:solidFill>
                <a:latin typeface="Poppins"/>
                <a:cs typeface="Poppins"/>
              </a:endParaRPr>
            </a:p>
          </p:txBody>
        </p:sp>
      </p:grpSp>
      <p:pic>
        <p:nvPicPr>
          <p:cNvPr id="5" name="Picture 4" descr="A picture containing drawing, clock&#10;&#10;Description automatically generated">
            <a:extLst>
              <a:ext uri="{FF2B5EF4-FFF2-40B4-BE49-F238E27FC236}">
                <a16:creationId xmlns:a16="http://schemas.microsoft.com/office/drawing/2014/main" id="{E6523AE7-CDFE-03D4-A2F9-22039B92B5A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287144" y="205023"/>
            <a:ext cx="650175" cy="1322296"/>
          </a:xfrm>
          <a:prstGeom prst="rect">
            <a:avLst/>
          </a:prstGeom>
          <a:effectLst>
            <a:outerShdw blurRad="301249" dist="81843" dir="6360000" sx="101000" sy="101000" algn="tl" rotWithShape="0">
              <a:prstClr val="black">
                <a:alpha val="92771"/>
              </a:prstClr>
            </a:outerShdw>
          </a:effectLst>
        </p:spPr>
      </p:pic>
      <p:sp>
        <p:nvSpPr>
          <p:cNvPr id="6" name="Freeform 3">
            <a:extLst>
              <a:ext uri="{FF2B5EF4-FFF2-40B4-BE49-F238E27FC236}">
                <a16:creationId xmlns:a16="http://schemas.microsoft.com/office/drawing/2014/main" id="{A1558651-6F76-0065-BE38-17FD8A1D355E}"/>
              </a:ext>
            </a:extLst>
          </p:cNvPr>
          <p:cNvSpPr/>
          <p:nvPr/>
        </p:nvSpPr>
        <p:spPr>
          <a:xfrm>
            <a:off x="1304145" y="4284291"/>
            <a:ext cx="3153162" cy="3086599"/>
          </a:xfrm>
          <a:custGeom>
            <a:avLst/>
            <a:gdLst/>
            <a:ahLst/>
            <a:cxnLst/>
            <a:rect l="l" t="t" r="r" b="b"/>
            <a:pathLst>
              <a:path w="6932675" h="6932675">
                <a:moveTo>
                  <a:pt x="0" y="0"/>
                </a:moveTo>
                <a:lnTo>
                  <a:pt x="6932675" y="0"/>
                </a:lnTo>
                <a:lnTo>
                  <a:pt x="6932675" y="6932675"/>
                </a:lnTo>
                <a:lnTo>
                  <a:pt x="0" y="6932675"/>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16200000">
            <a:off x="10951442" y="2187573"/>
            <a:ext cx="2944297" cy="2944297"/>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99FD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16200000">
            <a:off x="8381116" y="4907451"/>
            <a:ext cx="2895783" cy="289578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6A6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16200000">
            <a:off x="8658795" y="5185131"/>
            <a:ext cx="2340424" cy="234042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rot="16200000">
            <a:off x="11224928" y="2481752"/>
            <a:ext cx="2379634" cy="23796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2"/>
          <p:cNvGrpSpPr/>
          <p:nvPr/>
        </p:nvGrpSpPr>
        <p:grpSpPr>
          <a:xfrm rot="16200000">
            <a:off x="8272473" y="2210050"/>
            <a:ext cx="3004426" cy="300442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13A7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6200000">
            <a:off x="8560570" y="2498147"/>
            <a:ext cx="2428231" cy="2428231"/>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rot="16200000">
            <a:off x="10943821" y="4943167"/>
            <a:ext cx="2941848" cy="2941847"/>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E2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Freeform 19"/>
          <p:cNvSpPr/>
          <p:nvPr/>
        </p:nvSpPr>
        <p:spPr>
          <a:xfrm rot="16200000">
            <a:off x="11246282" y="5218708"/>
            <a:ext cx="2377654" cy="2377654"/>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20"/>
          <p:cNvSpPr/>
          <p:nvPr/>
        </p:nvSpPr>
        <p:spPr>
          <a:xfrm>
            <a:off x="12029707" y="5754077"/>
            <a:ext cx="1150064" cy="1488755"/>
          </a:xfrm>
          <a:custGeom>
            <a:avLst/>
            <a:gdLst/>
            <a:ahLst/>
            <a:cxnLst/>
            <a:rect l="l" t="t" r="r" b="b"/>
            <a:pathLst>
              <a:path w="1533418" h="1985007">
                <a:moveTo>
                  <a:pt x="0" y="0"/>
                </a:moveTo>
                <a:lnTo>
                  <a:pt x="1533418" y="0"/>
                </a:lnTo>
                <a:lnTo>
                  <a:pt x="1533418" y="1985006"/>
                </a:lnTo>
                <a:lnTo>
                  <a:pt x="0" y="1985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11543479" y="2777192"/>
            <a:ext cx="1742533" cy="1742533"/>
          </a:xfrm>
          <a:custGeom>
            <a:avLst/>
            <a:gdLst/>
            <a:ahLst/>
            <a:cxnLst/>
            <a:rect l="l" t="t" r="r" b="b"/>
            <a:pathLst>
              <a:path w="2323377" h="2323377">
                <a:moveTo>
                  <a:pt x="0" y="0"/>
                </a:moveTo>
                <a:lnTo>
                  <a:pt x="2323377" y="0"/>
                </a:lnTo>
                <a:lnTo>
                  <a:pt x="2323377" y="2323377"/>
                </a:lnTo>
                <a:lnTo>
                  <a:pt x="0" y="23233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8905858" y="5738682"/>
            <a:ext cx="1737656" cy="1541775"/>
          </a:xfrm>
          <a:custGeom>
            <a:avLst/>
            <a:gdLst/>
            <a:ahLst/>
            <a:cxnLst/>
            <a:rect l="l" t="t" r="r" b="b"/>
            <a:pathLst>
              <a:path w="2316875" h="2055700">
                <a:moveTo>
                  <a:pt x="0" y="0"/>
                </a:moveTo>
                <a:lnTo>
                  <a:pt x="2316875" y="0"/>
                </a:lnTo>
                <a:lnTo>
                  <a:pt x="2316875" y="2055699"/>
                </a:lnTo>
                <a:lnTo>
                  <a:pt x="0" y="20556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8864264" y="2722055"/>
            <a:ext cx="1820844" cy="1797670"/>
          </a:xfrm>
          <a:custGeom>
            <a:avLst/>
            <a:gdLst/>
            <a:ahLst/>
            <a:cxnLst/>
            <a:rect l="l" t="t" r="r" b="b"/>
            <a:pathLst>
              <a:path w="2427792" h="2396893">
                <a:moveTo>
                  <a:pt x="0" y="0"/>
                </a:moveTo>
                <a:lnTo>
                  <a:pt x="2427792" y="0"/>
                </a:lnTo>
                <a:lnTo>
                  <a:pt x="2427792" y="2396893"/>
                </a:lnTo>
                <a:lnTo>
                  <a:pt x="0" y="23968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upo 24">
            <a:extLst>
              <a:ext uri="{FF2B5EF4-FFF2-40B4-BE49-F238E27FC236}">
                <a16:creationId xmlns:a16="http://schemas.microsoft.com/office/drawing/2014/main" id="{A74DD9B1-C700-5716-1F5B-BAB1028DC731}"/>
              </a:ext>
            </a:extLst>
          </p:cNvPr>
          <p:cNvGrpSpPr/>
          <p:nvPr/>
        </p:nvGrpSpPr>
        <p:grpSpPr>
          <a:xfrm>
            <a:off x="14000929" y="5281089"/>
            <a:ext cx="4471618" cy="3897664"/>
            <a:chOff x="14000929" y="5281089"/>
            <a:chExt cx="4471618" cy="3897664"/>
          </a:xfrm>
        </p:grpSpPr>
        <p:sp>
          <p:nvSpPr>
            <p:cNvPr id="32" name="TextBox 32"/>
            <p:cNvSpPr txBox="1"/>
            <p:nvPr/>
          </p:nvSpPr>
          <p:spPr>
            <a:xfrm>
              <a:off x="14241205" y="5281089"/>
              <a:ext cx="4231342" cy="1133002"/>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F7E20"/>
                  </a:solidFill>
                  <a:effectLst/>
                  <a:uLnTx/>
                  <a:uFillTx/>
                  <a:latin typeface="Poppins Bold"/>
                  <a:ea typeface="Poppins Bold"/>
                  <a:cs typeface="Poppins Bold"/>
                  <a:sym typeface="Poppins Bold"/>
                </a:rPr>
                <a:t>Architecture &amp; Capacities</a:t>
              </a:r>
            </a:p>
          </p:txBody>
        </p:sp>
        <p:sp>
          <p:nvSpPr>
            <p:cNvPr id="33" name="TextBox 33"/>
            <p:cNvSpPr txBox="1"/>
            <p:nvPr/>
          </p:nvSpPr>
          <p:spPr>
            <a:xfrm>
              <a:off x="14000929" y="6688841"/>
              <a:ext cx="4110780" cy="2489912"/>
            </a:xfrm>
            <a:prstGeom prst="rect">
              <a:avLst/>
            </a:prstGeom>
          </p:spPr>
          <p:txBody>
            <a:bodyPr lIns="0" tIns="0" rIns="0" bIns="0" rtlCol="0" anchor="t">
              <a:spAutoFit/>
            </a:bodyPr>
            <a:lstStyle/>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EF7E20"/>
                  </a:solidFill>
                  <a:effectLst/>
                  <a:uLnTx/>
                  <a:uFillTx/>
                  <a:latin typeface="Poppins"/>
                  <a:ea typeface="Poppins"/>
                  <a:cs typeface="Poppins"/>
                  <a:sym typeface="Poppins"/>
                </a:rPr>
                <a:t>In house gender expertise</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EF7E20"/>
                  </a:solidFill>
                  <a:effectLst/>
                  <a:uLnTx/>
                  <a:uFillTx/>
                  <a:latin typeface="Poppins"/>
                  <a:ea typeface="Poppins"/>
                  <a:cs typeface="Poppins"/>
                  <a:sym typeface="Poppins"/>
                </a:rPr>
                <a:t>Gender equality architecture  and staff equipped with tailored gender capacities </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EF7E20"/>
                  </a:solidFill>
                  <a:effectLst/>
                  <a:uLnTx/>
                  <a:uFillTx/>
                  <a:latin typeface="Poppins"/>
                  <a:ea typeface="Poppins"/>
                  <a:cs typeface="Poppins"/>
                  <a:sym typeface="Poppins"/>
                </a:rPr>
                <a:t>Senior leadership for gender equality</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EF7E20"/>
                  </a:solidFill>
                  <a:effectLst/>
                  <a:uLnTx/>
                  <a:uFillTx/>
                  <a:latin typeface="Poppins"/>
                  <a:ea typeface="Poppins"/>
                  <a:cs typeface="Poppins"/>
                  <a:sym typeface="Poppins"/>
                </a:rPr>
                <a:t>Gender responsive communication</a:t>
              </a:r>
            </a:p>
          </p:txBody>
        </p:sp>
      </p:grpSp>
      <p:grpSp>
        <p:nvGrpSpPr>
          <p:cNvPr id="55" name="Grupo 54">
            <a:extLst>
              <a:ext uri="{FF2B5EF4-FFF2-40B4-BE49-F238E27FC236}">
                <a16:creationId xmlns:a16="http://schemas.microsoft.com/office/drawing/2014/main" id="{372E662E-730A-A8BC-BC06-46792C917ECD}"/>
              </a:ext>
            </a:extLst>
          </p:cNvPr>
          <p:cNvGrpSpPr/>
          <p:nvPr/>
        </p:nvGrpSpPr>
        <p:grpSpPr>
          <a:xfrm>
            <a:off x="4595536" y="5373581"/>
            <a:ext cx="3682630" cy="3953096"/>
            <a:chOff x="4595536" y="5373581"/>
            <a:chExt cx="3682630" cy="3953096"/>
          </a:xfrm>
        </p:grpSpPr>
        <p:sp>
          <p:nvSpPr>
            <p:cNvPr id="31" name="TextBox 31"/>
            <p:cNvSpPr txBox="1"/>
            <p:nvPr/>
          </p:nvSpPr>
          <p:spPr>
            <a:xfrm>
              <a:off x="4860990" y="5373581"/>
              <a:ext cx="3417176" cy="1128395"/>
            </a:xfrm>
            <a:prstGeom prst="rect">
              <a:avLst/>
            </a:prstGeom>
          </p:spPr>
          <p:txBody>
            <a:bodyPr lIns="0" tIns="0" rIns="0" bIns="0" rtlCol="0" anchor="t">
              <a:spAutoFit/>
            </a:bodyPr>
            <a:lstStyle/>
            <a:p>
              <a:pPr marL="0" marR="0" lvl="0" indent="0"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6A6A"/>
                  </a:solidFill>
                  <a:effectLst/>
                  <a:uLnTx/>
                  <a:uFillTx/>
                  <a:latin typeface="Poppins Bold"/>
                  <a:ea typeface="Poppins Bold"/>
                  <a:cs typeface="Poppins Bold"/>
                  <a:sym typeface="Poppins Bold"/>
                </a:rPr>
                <a:t>Enabling Work Environment</a:t>
              </a:r>
            </a:p>
          </p:txBody>
        </p:sp>
        <p:sp>
          <p:nvSpPr>
            <p:cNvPr id="34" name="TextBox 34"/>
            <p:cNvSpPr txBox="1"/>
            <p:nvPr/>
          </p:nvSpPr>
          <p:spPr>
            <a:xfrm>
              <a:off x="4595536" y="6836765"/>
              <a:ext cx="3589099" cy="2489912"/>
            </a:xfrm>
            <a:prstGeom prst="rect">
              <a:avLst/>
            </a:prstGeom>
          </p:spPr>
          <p:txBody>
            <a:bodyPr lIns="0" tIns="0" rIns="0" bIns="0" rtlCol="0" anchor="t">
              <a:spAutoFit/>
            </a:bodyPr>
            <a:lstStyle/>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Work and life balance for all</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Zero tolerance </a:t>
              </a:r>
              <a:r>
                <a:rPr lang="en-US" sz="1710" dirty="0">
                  <a:solidFill>
                    <a:srgbClr val="6B6A6A"/>
                  </a:solidFill>
                  <a:latin typeface="Poppins"/>
                  <a:ea typeface="Poppins"/>
                  <a:cs typeface="Poppins"/>
                  <a:sym typeface="Poppins"/>
                </a:rPr>
                <a:t>to</a:t>
              </a: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 SH and GBV and discrimination</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Understanding salary gaps</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Equal opportunities for professional development </a:t>
              </a:r>
              <a:r>
                <a:rPr lang="en-US" sz="1710" dirty="0">
                  <a:solidFill>
                    <a:srgbClr val="6B6A6A"/>
                  </a:solidFill>
                  <a:latin typeface="Poppins"/>
                  <a:ea typeface="Poppins"/>
                  <a:cs typeface="Poppins"/>
                  <a:sym typeface="Poppins"/>
                </a:rPr>
                <a:t>&amp;</a:t>
              </a:r>
              <a:r>
                <a:rPr kumimoji="0" lang="en-US" sz="1710" b="0" i="0" u="none" strike="noStrike" kern="1200" cap="none" spc="0" normalizeH="0" baseline="0" noProof="0" dirty="0">
                  <a:ln>
                    <a:noFill/>
                  </a:ln>
                  <a:solidFill>
                    <a:srgbClr val="6B6A6A"/>
                  </a:solidFill>
                  <a:effectLst/>
                  <a:uLnTx/>
                  <a:uFillTx/>
                  <a:latin typeface="Poppins"/>
                  <a:ea typeface="Poppins"/>
                  <a:cs typeface="Poppins"/>
                  <a:sym typeface="Poppins"/>
                </a:rPr>
                <a:t> gender parity in decision making</a:t>
              </a:r>
            </a:p>
          </p:txBody>
        </p:sp>
      </p:grpSp>
      <p:grpSp>
        <p:nvGrpSpPr>
          <p:cNvPr id="24" name="Grupo 23">
            <a:extLst>
              <a:ext uri="{FF2B5EF4-FFF2-40B4-BE49-F238E27FC236}">
                <a16:creationId xmlns:a16="http://schemas.microsoft.com/office/drawing/2014/main" id="{E5CAF93D-51D5-83A7-CC4D-700D5EE2186C}"/>
              </a:ext>
            </a:extLst>
          </p:cNvPr>
          <p:cNvGrpSpPr/>
          <p:nvPr/>
        </p:nvGrpSpPr>
        <p:grpSpPr>
          <a:xfrm>
            <a:off x="13909251" y="413934"/>
            <a:ext cx="4115812" cy="4141979"/>
            <a:chOff x="13909251" y="413934"/>
            <a:chExt cx="4115812" cy="4141979"/>
          </a:xfrm>
        </p:grpSpPr>
        <p:sp>
          <p:nvSpPr>
            <p:cNvPr id="2" name="TextBox 2"/>
            <p:cNvSpPr txBox="1"/>
            <p:nvPr/>
          </p:nvSpPr>
          <p:spPr>
            <a:xfrm>
              <a:off x="14087575" y="413934"/>
              <a:ext cx="3937488" cy="1690370"/>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99FD7"/>
                  </a:solidFill>
                  <a:effectLst/>
                  <a:uLnTx/>
                  <a:uFillTx/>
                  <a:latin typeface="Poppins Bold"/>
                  <a:ea typeface="Poppins Bold"/>
                  <a:cs typeface="Poppins Bold"/>
                  <a:sym typeface="Poppins Bold"/>
                </a:rPr>
                <a:t>Planning &amp; Management for Gender Equality</a:t>
              </a:r>
            </a:p>
          </p:txBody>
        </p:sp>
        <p:sp>
          <p:nvSpPr>
            <p:cNvPr id="35" name="TextBox 35"/>
            <p:cNvSpPr txBox="1"/>
            <p:nvPr/>
          </p:nvSpPr>
          <p:spPr>
            <a:xfrm>
              <a:off x="13909251" y="2329150"/>
              <a:ext cx="3943404" cy="2226763"/>
            </a:xfrm>
            <a:prstGeom prst="rect">
              <a:avLst/>
            </a:prstGeom>
          </p:spPr>
          <p:txBody>
            <a:bodyPr lIns="0" tIns="0" rIns="0" bIns="0" rtlCol="0" anchor="t">
              <a:spAutoFit/>
            </a:bodyPr>
            <a:lstStyle/>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199FD7"/>
                  </a:solidFill>
                  <a:effectLst/>
                  <a:uLnTx/>
                  <a:uFillTx/>
                  <a:latin typeface="Poppins"/>
                  <a:ea typeface="Poppins"/>
                  <a:cs typeface="Poppins"/>
                  <a:sym typeface="Poppins"/>
                </a:rPr>
                <a:t>Institutionalized objectives and mainstreaming mechanisms</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199FD7"/>
                  </a:solidFill>
                  <a:effectLst/>
                  <a:uLnTx/>
                  <a:uFillTx/>
                  <a:latin typeface="Poppins"/>
                  <a:ea typeface="Poppins"/>
                  <a:cs typeface="Poppins"/>
                  <a:sym typeface="Poppins"/>
                </a:rPr>
                <a:t>Budget allocated and executed</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199FD7"/>
                  </a:solidFill>
                  <a:effectLst/>
                  <a:uLnTx/>
                  <a:uFillTx/>
                  <a:latin typeface="Poppins"/>
                  <a:ea typeface="Poppins"/>
                  <a:cs typeface="Poppins"/>
                  <a:sym typeface="Poppins"/>
                </a:rPr>
                <a:t>Sex disaggregated database &amp; gender monitoring systems</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199FD7"/>
                  </a:solidFill>
                  <a:effectLst/>
                  <a:uLnTx/>
                  <a:uFillTx/>
                  <a:latin typeface="Poppins"/>
                  <a:ea typeface="Poppins"/>
                  <a:cs typeface="Poppins"/>
                  <a:sym typeface="Poppins"/>
                </a:rPr>
                <a:t>Women owned SMSs access to institutional procurement</a:t>
              </a:r>
            </a:p>
          </p:txBody>
        </p:sp>
      </p:grpSp>
      <p:grpSp>
        <p:nvGrpSpPr>
          <p:cNvPr id="28" name="Grupo 27">
            <a:extLst>
              <a:ext uri="{FF2B5EF4-FFF2-40B4-BE49-F238E27FC236}">
                <a16:creationId xmlns:a16="http://schemas.microsoft.com/office/drawing/2014/main" id="{B4639489-2950-B838-0776-611356C60104}"/>
              </a:ext>
            </a:extLst>
          </p:cNvPr>
          <p:cNvGrpSpPr/>
          <p:nvPr/>
        </p:nvGrpSpPr>
        <p:grpSpPr>
          <a:xfrm>
            <a:off x="4683374" y="489986"/>
            <a:ext cx="3975421" cy="4133669"/>
            <a:chOff x="4683374" y="489986"/>
            <a:chExt cx="3975421" cy="4133669"/>
          </a:xfrm>
        </p:grpSpPr>
        <p:sp>
          <p:nvSpPr>
            <p:cNvPr id="30" name="TextBox 30"/>
            <p:cNvSpPr txBox="1"/>
            <p:nvPr/>
          </p:nvSpPr>
          <p:spPr>
            <a:xfrm>
              <a:off x="4798493" y="489986"/>
              <a:ext cx="3860302" cy="1710084"/>
            </a:xfrm>
            <a:prstGeom prst="rect">
              <a:avLst/>
            </a:prstGeom>
          </p:spPr>
          <p:txBody>
            <a:bodyPr lIns="0" tIns="0" rIns="0" bIns="0" rtlCol="0" anchor="t">
              <a:spAutoFit/>
            </a:bodyPr>
            <a:lstStyle/>
            <a:p>
              <a:pPr marL="0" marR="0" lvl="0" indent="0"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3A7A"/>
                  </a:solidFill>
                  <a:effectLst/>
                  <a:uLnTx/>
                  <a:uFillTx/>
                  <a:latin typeface="Poppins Bold"/>
                  <a:ea typeface="Poppins Bold"/>
                  <a:cs typeface="Poppins Bold"/>
                  <a:sym typeface="Poppins Bold"/>
                </a:rPr>
                <a:t>Participation, Partnerships &amp; Accountability</a:t>
              </a:r>
            </a:p>
          </p:txBody>
        </p:sp>
        <p:sp>
          <p:nvSpPr>
            <p:cNvPr id="36" name="TextBox 36"/>
            <p:cNvSpPr txBox="1"/>
            <p:nvPr/>
          </p:nvSpPr>
          <p:spPr>
            <a:xfrm>
              <a:off x="4683374" y="2396892"/>
              <a:ext cx="3520208" cy="2226763"/>
            </a:xfrm>
            <a:prstGeom prst="rect">
              <a:avLst/>
            </a:prstGeom>
          </p:spPr>
          <p:txBody>
            <a:bodyPr wrap="square" lIns="0" tIns="0" rIns="0" bIns="0" rtlCol="0" anchor="t">
              <a:spAutoFit/>
            </a:bodyPr>
            <a:lstStyle/>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213A7A"/>
                  </a:solidFill>
                  <a:effectLst/>
                  <a:uLnTx/>
                  <a:uFillTx/>
                  <a:latin typeface="Poppins"/>
                  <a:ea typeface="Poppins"/>
                  <a:cs typeface="Poppins"/>
                  <a:sym typeface="Poppins"/>
                </a:rPr>
                <a:t>Interinstitutional coordination</a:t>
              </a:r>
            </a:p>
            <a:p>
              <a:pPr marL="369391" marR="0" lvl="1" indent="-184696" algn="l" defTabSz="914400" rtl="0" eaLnBrk="1" fontAlgn="auto" latinLnBrk="0" hangingPunct="1">
                <a:spcBef>
                  <a:spcPts val="500"/>
                </a:spcBef>
                <a:spcAft>
                  <a:spcPts val="500"/>
                </a:spcAft>
                <a:buClrTx/>
                <a:buSzTx/>
                <a:buFont typeface="Arial"/>
                <a:buChar char="•"/>
                <a:tabLst/>
                <a:defRPr/>
              </a:pPr>
              <a:r>
                <a:rPr lang="en-US" sz="1710" dirty="0">
                  <a:solidFill>
                    <a:srgbClr val="213A7A"/>
                  </a:solidFill>
                  <a:latin typeface="Poppins"/>
                  <a:ea typeface="Poppins"/>
                  <a:cs typeface="Poppins"/>
                  <a:sym typeface="Poppins"/>
                </a:rPr>
                <a:t>C</a:t>
              </a:r>
              <a:r>
                <a:rPr kumimoji="0" lang="en-US" sz="1710" b="0" i="0" u="none" strike="noStrike" kern="1200" cap="none" spc="0" normalizeH="0" baseline="0" noProof="0" dirty="0" err="1">
                  <a:ln>
                    <a:noFill/>
                  </a:ln>
                  <a:solidFill>
                    <a:srgbClr val="213A7A"/>
                  </a:solidFill>
                  <a:effectLst/>
                  <a:uLnTx/>
                  <a:uFillTx/>
                  <a:latin typeface="Poppins"/>
                  <a:ea typeface="Poppins"/>
                  <a:cs typeface="Poppins"/>
                  <a:sym typeface="Poppins"/>
                </a:rPr>
                <a:t>ivil</a:t>
              </a:r>
              <a:r>
                <a:rPr kumimoji="0" lang="en-US" sz="1710" b="0" i="0" u="none" strike="noStrike" kern="1200" cap="none" spc="0" normalizeH="0" baseline="0" noProof="0" dirty="0">
                  <a:ln>
                    <a:noFill/>
                  </a:ln>
                  <a:solidFill>
                    <a:srgbClr val="213A7A"/>
                  </a:solidFill>
                  <a:effectLst/>
                  <a:uLnTx/>
                  <a:uFillTx/>
                  <a:latin typeface="Poppins"/>
                  <a:ea typeface="Poppins"/>
                  <a:cs typeface="Poppins"/>
                  <a:sym typeface="Poppins"/>
                </a:rPr>
                <a:t> society engagement</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213A7A"/>
                  </a:solidFill>
                  <a:effectLst/>
                  <a:uLnTx/>
                  <a:uFillTx/>
                  <a:latin typeface="Poppins"/>
                  <a:ea typeface="Poppins"/>
                  <a:cs typeface="Poppins"/>
                  <a:sym typeface="Poppins"/>
                </a:rPr>
                <a:t>Accountability to women’s movements</a:t>
              </a:r>
            </a:p>
            <a:p>
              <a:pPr marL="369391" marR="0" lvl="1" indent="-184696" algn="l" defTabSz="914400" rtl="0" eaLnBrk="1" fontAlgn="auto" latinLnBrk="0" hangingPunct="1">
                <a:spcBef>
                  <a:spcPts val="500"/>
                </a:spcBef>
                <a:spcAft>
                  <a:spcPts val="500"/>
                </a:spcAft>
                <a:buClrTx/>
                <a:buSzTx/>
                <a:buFont typeface="Arial"/>
                <a:buChar char="•"/>
                <a:tabLst/>
                <a:defRPr/>
              </a:pPr>
              <a:r>
                <a:rPr kumimoji="0" lang="en-US" sz="1710" b="0" i="0" u="none" strike="noStrike" kern="1200" cap="none" spc="0" normalizeH="0" baseline="0" noProof="0" dirty="0">
                  <a:ln>
                    <a:noFill/>
                  </a:ln>
                  <a:solidFill>
                    <a:srgbClr val="213A7A"/>
                  </a:solidFill>
                  <a:effectLst/>
                  <a:uLnTx/>
                  <a:uFillTx/>
                  <a:latin typeface="Poppins"/>
                  <a:ea typeface="Poppins"/>
                  <a:cs typeface="Poppins"/>
                  <a:sym typeface="Poppins"/>
                </a:rPr>
                <a:t>Respect and fair treatment for all citizens</a:t>
              </a:r>
            </a:p>
          </p:txBody>
        </p:sp>
      </p:grpSp>
      <p:grpSp>
        <p:nvGrpSpPr>
          <p:cNvPr id="37" name="Group 37"/>
          <p:cNvGrpSpPr/>
          <p:nvPr/>
        </p:nvGrpSpPr>
        <p:grpSpPr>
          <a:xfrm>
            <a:off x="-651234" y="-194015"/>
            <a:ext cx="5088184" cy="10624038"/>
            <a:chOff x="0" y="0"/>
            <a:chExt cx="1206088" cy="2518291"/>
          </a:xfrm>
        </p:grpSpPr>
        <p:sp>
          <p:nvSpPr>
            <p:cNvPr id="38" name="Freeform 38"/>
            <p:cNvSpPr/>
            <p:nvPr/>
          </p:nvSpPr>
          <p:spPr>
            <a:xfrm>
              <a:off x="0" y="0"/>
              <a:ext cx="1206088" cy="2518291"/>
            </a:xfrm>
            <a:custGeom>
              <a:avLst/>
              <a:gdLst/>
              <a:ahLst/>
              <a:cxnLst/>
              <a:rect l="l" t="t" r="r" b="b"/>
              <a:pathLst>
                <a:path w="1206088" h="2518291">
                  <a:moveTo>
                    <a:pt x="0" y="0"/>
                  </a:moveTo>
                  <a:lnTo>
                    <a:pt x="1206088" y="0"/>
                  </a:lnTo>
                  <a:lnTo>
                    <a:pt x="1206088" y="2518291"/>
                  </a:lnTo>
                  <a:lnTo>
                    <a:pt x="0" y="2518291"/>
                  </a:lnTo>
                  <a:close/>
                </a:path>
              </a:pathLst>
            </a:custGeom>
            <a:solidFill>
              <a:srgbClr val="1E438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p:cNvSpPr txBox="1"/>
            <p:nvPr/>
          </p:nvSpPr>
          <p:spPr>
            <a:xfrm>
              <a:off x="0" y="-38100"/>
              <a:ext cx="1206088" cy="25563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0" name="Group 40"/>
          <p:cNvGrpSpPr/>
          <p:nvPr/>
        </p:nvGrpSpPr>
        <p:grpSpPr>
          <a:xfrm>
            <a:off x="1209129" y="6155937"/>
            <a:ext cx="3086100" cy="814195"/>
            <a:chOff x="0" y="0"/>
            <a:chExt cx="812800" cy="214438"/>
          </a:xfrm>
        </p:grpSpPr>
        <p:sp>
          <p:nvSpPr>
            <p:cNvPr id="41" name="Freeform 41"/>
            <p:cNvSpPr/>
            <p:nvPr/>
          </p:nvSpPr>
          <p:spPr>
            <a:xfrm>
              <a:off x="0" y="0"/>
              <a:ext cx="812800" cy="214438"/>
            </a:xfrm>
            <a:custGeom>
              <a:avLst/>
              <a:gdLst/>
              <a:ahLst/>
              <a:cxnLst/>
              <a:rect l="l" t="t" r="r" b="b"/>
              <a:pathLst>
                <a:path w="812800" h="214438">
                  <a:moveTo>
                    <a:pt x="107219" y="0"/>
                  </a:moveTo>
                  <a:lnTo>
                    <a:pt x="705581" y="0"/>
                  </a:lnTo>
                  <a:cubicBezTo>
                    <a:pt x="764796" y="0"/>
                    <a:pt x="812800" y="48004"/>
                    <a:pt x="812800" y="107219"/>
                  </a:cubicBezTo>
                  <a:lnTo>
                    <a:pt x="812800" y="107219"/>
                  </a:lnTo>
                  <a:cubicBezTo>
                    <a:pt x="812800" y="135655"/>
                    <a:pt x="801504" y="162927"/>
                    <a:pt x="781396" y="183034"/>
                  </a:cubicBezTo>
                  <a:cubicBezTo>
                    <a:pt x="761289" y="203142"/>
                    <a:pt x="734017" y="214438"/>
                    <a:pt x="705581" y="214438"/>
                  </a:cubicBezTo>
                  <a:lnTo>
                    <a:pt x="107219" y="214438"/>
                  </a:lnTo>
                  <a:cubicBezTo>
                    <a:pt x="48004" y="214438"/>
                    <a:pt x="0" y="166435"/>
                    <a:pt x="0" y="107219"/>
                  </a:cubicBezTo>
                  <a:lnTo>
                    <a:pt x="0" y="107219"/>
                  </a:lnTo>
                  <a:cubicBezTo>
                    <a:pt x="0" y="48004"/>
                    <a:pt x="48004" y="0"/>
                    <a:pt x="107219" y="0"/>
                  </a:cubicBezTo>
                  <a:close/>
                </a:path>
              </a:pathLst>
            </a:custGeom>
            <a:solidFill>
              <a:srgbClr val="1E438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42"/>
            <p:cNvSpPr txBox="1"/>
            <p:nvPr/>
          </p:nvSpPr>
          <p:spPr>
            <a:xfrm>
              <a:off x="0" y="-57150"/>
              <a:ext cx="812800" cy="271588"/>
            </a:xfrm>
            <a:prstGeom prst="rect">
              <a:avLst/>
            </a:prstGeom>
          </p:spPr>
          <p:txBody>
            <a:bodyPr lIns="50800" tIns="50800" rIns="50800" bIns="50800" rtlCol="0" anchor="ct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Poppins Bold"/>
                  <a:ea typeface="Poppins Bold"/>
                  <a:cs typeface="Poppins Bold"/>
                  <a:sym typeface="Poppins Bold"/>
                </a:rPr>
                <a:t>Dimensions</a:t>
              </a:r>
            </a:p>
          </p:txBody>
        </p:sp>
      </p:grpSp>
      <p:grpSp>
        <p:nvGrpSpPr>
          <p:cNvPr id="43" name="Group 43"/>
          <p:cNvGrpSpPr/>
          <p:nvPr/>
        </p:nvGrpSpPr>
        <p:grpSpPr>
          <a:xfrm>
            <a:off x="1209129" y="7572532"/>
            <a:ext cx="3086100" cy="814195"/>
            <a:chOff x="0" y="0"/>
            <a:chExt cx="812800" cy="214438"/>
          </a:xfrm>
        </p:grpSpPr>
        <p:sp>
          <p:nvSpPr>
            <p:cNvPr id="44" name="Freeform 44"/>
            <p:cNvSpPr/>
            <p:nvPr/>
          </p:nvSpPr>
          <p:spPr>
            <a:xfrm>
              <a:off x="0" y="0"/>
              <a:ext cx="812800" cy="214438"/>
            </a:xfrm>
            <a:custGeom>
              <a:avLst/>
              <a:gdLst/>
              <a:ahLst/>
              <a:cxnLst/>
              <a:rect l="l" t="t" r="r" b="b"/>
              <a:pathLst>
                <a:path w="812800" h="214438">
                  <a:moveTo>
                    <a:pt x="107219" y="0"/>
                  </a:moveTo>
                  <a:lnTo>
                    <a:pt x="705581" y="0"/>
                  </a:lnTo>
                  <a:cubicBezTo>
                    <a:pt x="764796" y="0"/>
                    <a:pt x="812800" y="48004"/>
                    <a:pt x="812800" y="107219"/>
                  </a:cubicBezTo>
                  <a:lnTo>
                    <a:pt x="812800" y="107219"/>
                  </a:lnTo>
                  <a:cubicBezTo>
                    <a:pt x="812800" y="135655"/>
                    <a:pt x="801504" y="162927"/>
                    <a:pt x="781396" y="183034"/>
                  </a:cubicBezTo>
                  <a:cubicBezTo>
                    <a:pt x="761289" y="203142"/>
                    <a:pt x="734017" y="214438"/>
                    <a:pt x="705581" y="214438"/>
                  </a:cubicBezTo>
                  <a:lnTo>
                    <a:pt x="107219" y="214438"/>
                  </a:lnTo>
                  <a:cubicBezTo>
                    <a:pt x="48004" y="214438"/>
                    <a:pt x="0" y="166435"/>
                    <a:pt x="0" y="107219"/>
                  </a:cubicBezTo>
                  <a:lnTo>
                    <a:pt x="0" y="107219"/>
                  </a:lnTo>
                  <a:cubicBezTo>
                    <a:pt x="0" y="48004"/>
                    <a:pt x="48004" y="0"/>
                    <a:pt x="107219" y="0"/>
                  </a:cubicBezTo>
                  <a:close/>
                </a:path>
              </a:pathLst>
            </a:custGeom>
            <a:solidFill>
              <a:srgbClr val="1E438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5"/>
            <p:cNvSpPr txBox="1"/>
            <p:nvPr/>
          </p:nvSpPr>
          <p:spPr>
            <a:xfrm>
              <a:off x="0" y="-57150"/>
              <a:ext cx="812800" cy="271588"/>
            </a:xfrm>
            <a:prstGeom prst="rect">
              <a:avLst/>
            </a:prstGeom>
          </p:spPr>
          <p:txBody>
            <a:bodyPr lIns="50800" tIns="50800" rIns="50800" bIns="50800" rtlCol="0" anchor="ct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Poppins Bold"/>
                  <a:ea typeface="Poppins Bold"/>
                  <a:cs typeface="Poppins Bold"/>
                  <a:sym typeface="Poppins Bold"/>
                </a:rPr>
                <a:t>Benchmarks</a:t>
              </a:r>
            </a:p>
          </p:txBody>
        </p:sp>
      </p:grpSp>
      <p:grpSp>
        <p:nvGrpSpPr>
          <p:cNvPr id="46" name="Group 46"/>
          <p:cNvGrpSpPr/>
          <p:nvPr/>
        </p:nvGrpSpPr>
        <p:grpSpPr>
          <a:xfrm>
            <a:off x="1209129" y="6856740"/>
            <a:ext cx="3086100" cy="814195"/>
            <a:chOff x="0" y="0"/>
            <a:chExt cx="812800" cy="214438"/>
          </a:xfrm>
        </p:grpSpPr>
        <p:sp>
          <p:nvSpPr>
            <p:cNvPr id="47" name="Freeform 47"/>
            <p:cNvSpPr/>
            <p:nvPr/>
          </p:nvSpPr>
          <p:spPr>
            <a:xfrm>
              <a:off x="0" y="0"/>
              <a:ext cx="812800" cy="214438"/>
            </a:xfrm>
            <a:custGeom>
              <a:avLst/>
              <a:gdLst/>
              <a:ahLst/>
              <a:cxnLst/>
              <a:rect l="l" t="t" r="r" b="b"/>
              <a:pathLst>
                <a:path w="812800" h="214438">
                  <a:moveTo>
                    <a:pt x="107219" y="0"/>
                  </a:moveTo>
                  <a:lnTo>
                    <a:pt x="705581" y="0"/>
                  </a:lnTo>
                  <a:cubicBezTo>
                    <a:pt x="764796" y="0"/>
                    <a:pt x="812800" y="48004"/>
                    <a:pt x="812800" y="107219"/>
                  </a:cubicBezTo>
                  <a:lnTo>
                    <a:pt x="812800" y="107219"/>
                  </a:lnTo>
                  <a:cubicBezTo>
                    <a:pt x="812800" y="135655"/>
                    <a:pt x="801504" y="162927"/>
                    <a:pt x="781396" y="183034"/>
                  </a:cubicBezTo>
                  <a:cubicBezTo>
                    <a:pt x="761289" y="203142"/>
                    <a:pt x="734017" y="214438"/>
                    <a:pt x="705581" y="214438"/>
                  </a:cubicBezTo>
                  <a:lnTo>
                    <a:pt x="107219" y="214438"/>
                  </a:lnTo>
                  <a:cubicBezTo>
                    <a:pt x="48004" y="214438"/>
                    <a:pt x="0" y="166435"/>
                    <a:pt x="0" y="107219"/>
                  </a:cubicBezTo>
                  <a:lnTo>
                    <a:pt x="0" y="107219"/>
                  </a:lnTo>
                  <a:cubicBezTo>
                    <a:pt x="0" y="48004"/>
                    <a:pt x="48004" y="0"/>
                    <a:pt x="107219" y="0"/>
                  </a:cubicBezTo>
                  <a:close/>
                </a:path>
              </a:pathLst>
            </a:custGeom>
            <a:solidFill>
              <a:srgbClr val="1E438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8"/>
            <p:cNvSpPr txBox="1"/>
            <p:nvPr/>
          </p:nvSpPr>
          <p:spPr>
            <a:xfrm>
              <a:off x="0" y="-57150"/>
              <a:ext cx="812800" cy="271588"/>
            </a:xfrm>
            <a:prstGeom prst="rect">
              <a:avLst/>
            </a:prstGeom>
          </p:spPr>
          <p:txBody>
            <a:bodyPr lIns="50800" tIns="50800" rIns="50800" bIns="50800" rtlCol="0" anchor="ct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Poppins Bold"/>
                  <a:ea typeface="Poppins Bold"/>
                  <a:cs typeface="Poppins Bold"/>
                  <a:sym typeface="Poppins Bold"/>
                </a:rPr>
                <a:t>Standards</a:t>
              </a:r>
            </a:p>
          </p:txBody>
        </p:sp>
      </p:grpSp>
      <p:sp>
        <p:nvSpPr>
          <p:cNvPr id="49" name="Freeform 49"/>
          <p:cNvSpPr/>
          <p:nvPr/>
        </p:nvSpPr>
        <p:spPr>
          <a:xfrm>
            <a:off x="539938" y="6970132"/>
            <a:ext cx="587409" cy="587409"/>
          </a:xfrm>
          <a:custGeom>
            <a:avLst/>
            <a:gdLst/>
            <a:ahLst/>
            <a:cxnLst/>
            <a:rect l="l" t="t" r="r" b="b"/>
            <a:pathLst>
              <a:path w="587409" h="587409">
                <a:moveTo>
                  <a:pt x="0" y="0"/>
                </a:moveTo>
                <a:lnTo>
                  <a:pt x="587410" y="0"/>
                </a:lnTo>
                <a:lnTo>
                  <a:pt x="587410" y="587410"/>
                </a:lnTo>
                <a:lnTo>
                  <a:pt x="0" y="5874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50"/>
          <p:cNvSpPr/>
          <p:nvPr/>
        </p:nvSpPr>
        <p:spPr>
          <a:xfrm>
            <a:off x="538961" y="7685925"/>
            <a:ext cx="587409" cy="587409"/>
          </a:xfrm>
          <a:custGeom>
            <a:avLst/>
            <a:gdLst/>
            <a:ahLst/>
            <a:cxnLst/>
            <a:rect l="l" t="t" r="r" b="b"/>
            <a:pathLst>
              <a:path w="587409" h="587409">
                <a:moveTo>
                  <a:pt x="0" y="0"/>
                </a:moveTo>
                <a:lnTo>
                  <a:pt x="587410" y="0"/>
                </a:lnTo>
                <a:lnTo>
                  <a:pt x="587410" y="587409"/>
                </a:lnTo>
                <a:lnTo>
                  <a:pt x="0" y="587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51"/>
          <p:cNvSpPr/>
          <p:nvPr/>
        </p:nvSpPr>
        <p:spPr>
          <a:xfrm>
            <a:off x="540915" y="6259875"/>
            <a:ext cx="586432" cy="586432"/>
          </a:xfrm>
          <a:custGeom>
            <a:avLst/>
            <a:gdLst/>
            <a:ahLst/>
            <a:cxnLst/>
            <a:rect l="l" t="t" r="r" b="b"/>
            <a:pathLst>
              <a:path w="586432" h="586432">
                <a:moveTo>
                  <a:pt x="0" y="0"/>
                </a:moveTo>
                <a:lnTo>
                  <a:pt x="586433" y="0"/>
                </a:lnTo>
                <a:lnTo>
                  <a:pt x="586433" y="586432"/>
                </a:lnTo>
                <a:lnTo>
                  <a:pt x="0" y="5864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TextBox 52"/>
          <p:cNvSpPr txBox="1"/>
          <p:nvPr/>
        </p:nvSpPr>
        <p:spPr>
          <a:xfrm>
            <a:off x="467263" y="1993512"/>
            <a:ext cx="3969687" cy="3448050"/>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ts val="0"/>
              </a:spcBef>
              <a:spcAft>
                <a:spcPts val="0"/>
              </a:spcAft>
              <a:buClrTx/>
              <a:buSzTx/>
              <a:buFontTx/>
              <a:buNone/>
              <a:tabLst/>
              <a:defRPr/>
            </a:pPr>
            <a:r>
              <a:rPr kumimoji="0" lang="en-US" sz="5599" b="1" i="0" u="none" strike="noStrike" kern="1200" cap="none" spc="0" normalizeH="0" baseline="0" noProof="0" dirty="0">
                <a:ln>
                  <a:noFill/>
                </a:ln>
                <a:solidFill>
                  <a:srgbClr val="EF7E20"/>
                </a:solidFill>
                <a:effectLst/>
                <a:uLnTx/>
                <a:uFillTx/>
                <a:latin typeface="Poppins Bold"/>
                <a:ea typeface="Poppins Bold"/>
                <a:cs typeface="Poppins Bold"/>
                <a:sym typeface="Poppins Bold"/>
              </a:rPr>
              <a:t>The Gender Seal Standard</a:t>
            </a:r>
          </a:p>
        </p:txBody>
      </p:sp>
      <p:grpSp>
        <p:nvGrpSpPr>
          <p:cNvPr id="29" name="Group 24">
            <a:extLst>
              <a:ext uri="{FF2B5EF4-FFF2-40B4-BE49-F238E27FC236}">
                <a16:creationId xmlns:a16="http://schemas.microsoft.com/office/drawing/2014/main" id="{51969939-2004-8285-8DD3-912A0D2A07EA}"/>
              </a:ext>
            </a:extLst>
          </p:cNvPr>
          <p:cNvGrpSpPr/>
          <p:nvPr/>
        </p:nvGrpSpPr>
        <p:grpSpPr>
          <a:xfrm rot="16200000">
            <a:off x="9465728" y="3349425"/>
            <a:ext cx="3392671" cy="3286160"/>
            <a:chOff x="0" y="0"/>
            <a:chExt cx="6350000" cy="6350000"/>
          </a:xfrm>
        </p:grpSpPr>
        <p:sp>
          <p:nvSpPr>
            <p:cNvPr id="56" name="Freeform 25">
              <a:extLst>
                <a:ext uri="{FF2B5EF4-FFF2-40B4-BE49-F238E27FC236}">
                  <a16:creationId xmlns:a16="http://schemas.microsoft.com/office/drawing/2014/main" id="{36608F53-95DC-B399-FE2C-58981B1AE4F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A0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8">
            <a:extLst>
              <a:ext uri="{FF2B5EF4-FFF2-40B4-BE49-F238E27FC236}">
                <a16:creationId xmlns:a16="http://schemas.microsoft.com/office/drawing/2014/main" id="{734B7223-5CB9-A43D-9DD7-325D345E4A77}"/>
              </a:ext>
            </a:extLst>
          </p:cNvPr>
          <p:cNvSpPr/>
          <p:nvPr/>
        </p:nvSpPr>
        <p:spPr>
          <a:xfrm rot="16200000">
            <a:off x="9940713" y="3808355"/>
            <a:ext cx="2386368" cy="2363656"/>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dirty="0"/>
          </a:p>
        </p:txBody>
      </p:sp>
      <p:sp>
        <p:nvSpPr>
          <p:cNvPr id="53" name="Rectangle 82">
            <a:extLst>
              <a:ext uri="{FF2B5EF4-FFF2-40B4-BE49-F238E27FC236}">
                <a16:creationId xmlns:a16="http://schemas.microsoft.com/office/drawing/2014/main" id="{B08AA4EC-3D2E-28DA-A474-D724EFA185C3}"/>
              </a:ext>
            </a:extLst>
          </p:cNvPr>
          <p:cNvSpPr/>
          <p:nvPr/>
        </p:nvSpPr>
        <p:spPr>
          <a:xfrm>
            <a:off x="10014589" y="3604633"/>
            <a:ext cx="2283204" cy="1550269"/>
          </a:xfrm>
          <a:prstGeom prst="rect">
            <a:avLst/>
          </a:prstGeom>
          <a:noFill/>
        </p:spPr>
        <p:txBody>
          <a:bodyPr wrap="square" lIns="91440" tIns="45720" rIns="91440" bIns="45720">
            <a:prstTxWarp prst="textArchUp">
              <a:avLst/>
            </a:prstTxWarp>
            <a:spAutoFit/>
          </a:bodyPr>
          <a:lstStyle/>
          <a:p>
            <a:pPr algn="ctr"/>
            <a:r>
              <a:rPr lang="en-US" sz="5400" dirty="0">
                <a:ln w="0"/>
                <a:solidFill>
                  <a:schemeClr val="bg1"/>
                </a:solidFill>
                <a:effectLst>
                  <a:outerShdw blurRad="38100" dist="19050" dir="2700000" algn="tl" rotWithShape="0">
                    <a:schemeClr val="dk1">
                      <a:alpha val="40000"/>
                    </a:schemeClr>
                  </a:outerShdw>
                </a:effectLst>
                <a:latin typeface="Inter Bold"/>
                <a:ea typeface="Inter Bold"/>
                <a:cs typeface="Inter Bold"/>
                <a:sym typeface="Inter Bold"/>
              </a:rPr>
              <a:t>Results &amp; Impacts</a:t>
            </a:r>
            <a:endParaRPr lang="en-US" sz="5400" dirty="0">
              <a:ln w="0"/>
              <a:solidFill>
                <a:schemeClr val="bg1"/>
              </a:solidFill>
              <a:effectLst>
                <a:outerShdw blurRad="38100" dist="19050" dir="2700000" algn="tl" rotWithShape="0">
                  <a:schemeClr val="dk1">
                    <a:alpha val="40000"/>
                  </a:schemeClr>
                </a:outerShdw>
              </a:effectLst>
            </a:endParaRPr>
          </a:p>
        </p:txBody>
      </p:sp>
      <p:sp>
        <p:nvSpPr>
          <p:cNvPr id="54" name="Rectangle 84">
            <a:extLst>
              <a:ext uri="{FF2B5EF4-FFF2-40B4-BE49-F238E27FC236}">
                <a16:creationId xmlns:a16="http://schemas.microsoft.com/office/drawing/2014/main" id="{AC02F49B-00D6-7EF4-35B6-B9041CA1AEEE}"/>
              </a:ext>
            </a:extLst>
          </p:cNvPr>
          <p:cNvSpPr/>
          <p:nvPr/>
        </p:nvSpPr>
        <p:spPr>
          <a:xfrm>
            <a:off x="9969998" y="4942569"/>
            <a:ext cx="2372387" cy="1550269"/>
          </a:xfrm>
          <a:prstGeom prst="rect">
            <a:avLst/>
          </a:prstGeom>
          <a:noFill/>
        </p:spPr>
        <p:txBody>
          <a:bodyPr wrap="square" lIns="91440" tIns="45720" rIns="91440" bIns="45720">
            <a:prstTxWarp prst="textArchDown">
              <a:avLst>
                <a:gd name="adj" fmla="val 33446"/>
              </a:avLst>
            </a:prstTxWarp>
            <a:spAutoFit/>
          </a:bodyPr>
          <a:lstStyle/>
          <a:p>
            <a:pPr algn="ctr"/>
            <a:r>
              <a:rPr lang="en-US" sz="5400" dirty="0">
                <a:ln w="0"/>
                <a:solidFill>
                  <a:schemeClr val="bg1"/>
                </a:solidFill>
                <a:effectLst>
                  <a:outerShdw blurRad="38100" dist="19050" dir="2700000" algn="tl" rotWithShape="0">
                    <a:schemeClr val="dk1">
                      <a:alpha val="40000"/>
                    </a:schemeClr>
                  </a:outerShdw>
                </a:effectLst>
                <a:latin typeface="Inter Bold"/>
                <a:ea typeface="Inter Bold"/>
                <a:cs typeface="Inter Bold"/>
                <a:sym typeface="Inter Bold"/>
              </a:rPr>
              <a:t>of Public Policies</a:t>
            </a:r>
            <a:endParaRPr lang="en-US" sz="5400" dirty="0">
              <a:ln w="0"/>
              <a:solidFill>
                <a:schemeClr val="bg1"/>
              </a:solidFill>
              <a:effectLst>
                <a:outerShdw blurRad="38100" dist="19050" dir="2700000" algn="tl" rotWithShape="0">
                  <a:schemeClr val="dk1">
                    <a:alpha val="40000"/>
                  </a:schemeClr>
                </a:outerShdw>
              </a:effectLst>
            </a:endParaRPr>
          </a:p>
        </p:txBody>
      </p:sp>
      <p:pic>
        <p:nvPicPr>
          <p:cNvPr id="60" name="Picture 59" descr="A red check mark and arrows in a circle&#10;&#10;Description automatically generated">
            <a:extLst>
              <a:ext uri="{FF2B5EF4-FFF2-40B4-BE49-F238E27FC236}">
                <a16:creationId xmlns:a16="http://schemas.microsoft.com/office/drawing/2014/main" id="{A1129004-9C3F-3AF4-AFB5-ED49417CF24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197220" y="3337388"/>
            <a:ext cx="3958968" cy="3958968"/>
          </a:xfrm>
          <a:prstGeom prst="rect">
            <a:avLst/>
          </a:prstGeom>
        </p:spPr>
      </p:pic>
      <p:grpSp>
        <p:nvGrpSpPr>
          <p:cNvPr id="27" name="Grupo 26">
            <a:extLst>
              <a:ext uri="{FF2B5EF4-FFF2-40B4-BE49-F238E27FC236}">
                <a16:creationId xmlns:a16="http://schemas.microsoft.com/office/drawing/2014/main" id="{B2817B7D-8E1D-8477-FE59-075005896CA1}"/>
              </a:ext>
            </a:extLst>
          </p:cNvPr>
          <p:cNvGrpSpPr/>
          <p:nvPr/>
        </p:nvGrpSpPr>
        <p:grpSpPr>
          <a:xfrm>
            <a:off x="8694394" y="8076951"/>
            <a:ext cx="10492064" cy="1919941"/>
            <a:chOff x="8694394" y="8076951"/>
            <a:chExt cx="10492064" cy="1919941"/>
          </a:xfrm>
        </p:grpSpPr>
        <p:sp>
          <p:nvSpPr>
            <p:cNvPr id="3" name="TextBox 31">
              <a:extLst>
                <a:ext uri="{FF2B5EF4-FFF2-40B4-BE49-F238E27FC236}">
                  <a16:creationId xmlns:a16="http://schemas.microsoft.com/office/drawing/2014/main" id="{589F1EED-3D00-2141-45EE-6C2CA2116918}"/>
                </a:ext>
              </a:extLst>
            </p:cNvPr>
            <p:cNvSpPr txBox="1"/>
            <p:nvPr/>
          </p:nvSpPr>
          <p:spPr>
            <a:xfrm>
              <a:off x="9382772" y="8076951"/>
              <a:ext cx="3417176" cy="11330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66"/>
                  </a:solidFill>
                  <a:effectLst/>
                  <a:uLnTx/>
                  <a:uFillTx/>
                  <a:latin typeface="Poppins Bold"/>
                  <a:ea typeface="Poppins Bold"/>
                  <a:cs typeface="Poppins Bold"/>
                  <a:sym typeface="Poppins Bold"/>
                </a:rPr>
                <a:t>Results and impacts</a:t>
              </a:r>
            </a:p>
          </p:txBody>
        </p:sp>
        <p:sp>
          <p:nvSpPr>
            <p:cNvPr id="18" name="TextBox 34">
              <a:extLst>
                <a:ext uri="{FF2B5EF4-FFF2-40B4-BE49-F238E27FC236}">
                  <a16:creationId xmlns:a16="http://schemas.microsoft.com/office/drawing/2014/main" id="{2796781D-BD4F-B531-DA9E-3B79CEE547AB}"/>
                </a:ext>
              </a:extLst>
            </p:cNvPr>
            <p:cNvSpPr txBox="1"/>
            <p:nvPr/>
          </p:nvSpPr>
          <p:spPr>
            <a:xfrm>
              <a:off x="8694394" y="9342354"/>
              <a:ext cx="10492064" cy="654538"/>
            </a:xfrm>
            <a:prstGeom prst="rect">
              <a:avLst/>
            </a:prstGeom>
          </p:spPr>
          <p:txBody>
            <a:bodyPr wrap="square" lIns="0" tIns="0" rIns="0" bIns="0" rtlCol="0" anchor="t">
              <a:spAutoFit/>
            </a:bodyPr>
            <a:lstStyle/>
            <a:p>
              <a:pPr marL="369391" lvl="1" indent="-184696">
                <a:spcBef>
                  <a:spcPts val="500"/>
                </a:spcBef>
                <a:spcAft>
                  <a:spcPts val="500"/>
                </a:spcAft>
                <a:buFont typeface="Arial"/>
                <a:buChar char="•"/>
                <a:defRPr/>
              </a:pPr>
              <a:r>
                <a:rPr lang="en-US" sz="1710" dirty="0">
                  <a:solidFill>
                    <a:srgbClr val="CC0066"/>
                  </a:solidFill>
                  <a:latin typeface="Poppins"/>
                  <a:cs typeface="Poppins"/>
                  <a:sym typeface="Poppins"/>
                </a:rPr>
                <a:t>Reduction of gender gaps</a:t>
              </a:r>
            </a:p>
            <a:p>
              <a:pPr marL="369391" lvl="1" indent="-184696">
                <a:spcBef>
                  <a:spcPts val="500"/>
                </a:spcBef>
                <a:spcAft>
                  <a:spcPts val="500"/>
                </a:spcAft>
                <a:buFont typeface="Arial"/>
                <a:buChar char="•"/>
                <a:defRPr/>
              </a:pPr>
              <a:r>
                <a:rPr lang="en-US" sz="1710" dirty="0">
                  <a:solidFill>
                    <a:srgbClr val="CC0066"/>
                  </a:solidFill>
                  <a:latin typeface="Poppins"/>
                  <a:cs typeface="Poppins"/>
                  <a:sym typeface="Poppins"/>
                </a:rPr>
                <a:t>Gender responsive policies and services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7742" y="2674264"/>
            <a:ext cx="13698153" cy="4136907"/>
            <a:chOff x="0" y="0"/>
            <a:chExt cx="18264204" cy="5515876"/>
          </a:xfrm>
        </p:grpSpPr>
        <p:sp>
          <p:nvSpPr>
            <p:cNvPr id="3" name="Freeform 3"/>
            <p:cNvSpPr/>
            <p:nvPr/>
          </p:nvSpPr>
          <p:spPr>
            <a:xfrm>
              <a:off x="0" y="2574235"/>
              <a:ext cx="2941641" cy="2941641"/>
            </a:xfrm>
            <a:custGeom>
              <a:avLst/>
              <a:gdLst/>
              <a:ahLst/>
              <a:cxnLst/>
              <a:rect l="l" t="t" r="r" b="b"/>
              <a:pathLst>
                <a:path w="2941641" h="2941641">
                  <a:moveTo>
                    <a:pt x="0" y="0"/>
                  </a:moveTo>
                  <a:lnTo>
                    <a:pt x="2941641" y="0"/>
                  </a:lnTo>
                  <a:lnTo>
                    <a:pt x="2941641" y="2941641"/>
                  </a:lnTo>
                  <a:lnTo>
                    <a:pt x="0" y="2941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3830641" y="2026258"/>
              <a:ext cx="2941641" cy="2941641"/>
            </a:xfrm>
            <a:custGeom>
              <a:avLst/>
              <a:gdLst/>
              <a:ahLst/>
              <a:cxnLst/>
              <a:rect l="l" t="t" r="r" b="b"/>
              <a:pathLst>
                <a:path w="2941641" h="2941641">
                  <a:moveTo>
                    <a:pt x="0" y="0"/>
                  </a:moveTo>
                  <a:lnTo>
                    <a:pt x="2941641" y="0"/>
                  </a:lnTo>
                  <a:lnTo>
                    <a:pt x="2941641" y="2941641"/>
                  </a:lnTo>
                  <a:lnTo>
                    <a:pt x="0" y="2941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661282" y="1320769"/>
              <a:ext cx="2941641" cy="2941641"/>
            </a:xfrm>
            <a:custGeom>
              <a:avLst/>
              <a:gdLst/>
              <a:ahLst/>
              <a:cxnLst/>
              <a:rect l="l" t="t" r="r" b="b"/>
              <a:pathLst>
                <a:path w="2941641" h="2941641">
                  <a:moveTo>
                    <a:pt x="0" y="0"/>
                  </a:moveTo>
                  <a:lnTo>
                    <a:pt x="2941641" y="0"/>
                  </a:lnTo>
                  <a:lnTo>
                    <a:pt x="2941641" y="2941641"/>
                  </a:lnTo>
                  <a:lnTo>
                    <a:pt x="0" y="2941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1491923" y="711599"/>
              <a:ext cx="2941641" cy="2941641"/>
            </a:xfrm>
            <a:custGeom>
              <a:avLst/>
              <a:gdLst/>
              <a:ahLst/>
              <a:cxnLst/>
              <a:rect l="l" t="t" r="r" b="b"/>
              <a:pathLst>
                <a:path w="2941641" h="2941641">
                  <a:moveTo>
                    <a:pt x="0" y="0"/>
                  </a:moveTo>
                  <a:lnTo>
                    <a:pt x="2941640" y="0"/>
                  </a:lnTo>
                  <a:lnTo>
                    <a:pt x="2941640" y="2941641"/>
                  </a:lnTo>
                  <a:lnTo>
                    <a:pt x="0" y="2941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322563" y="0"/>
              <a:ext cx="2941641" cy="2941641"/>
            </a:xfrm>
            <a:custGeom>
              <a:avLst/>
              <a:gdLst/>
              <a:ahLst/>
              <a:cxnLst/>
              <a:rect l="l" t="t" r="r" b="b"/>
              <a:pathLst>
                <a:path w="2941641" h="2941641">
                  <a:moveTo>
                    <a:pt x="0" y="0"/>
                  </a:moveTo>
                  <a:lnTo>
                    <a:pt x="2941641" y="0"/>
                  </a:lnTo>
                  <a:lnTo>
                    <a:pt x="2941641" y="2941641"/>
                  </a:lnTo>
                  <a:lnTo>
                    <a:pt x="0" y="2941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10800000" flipH="1">
            <a:off x="3873142" y="4025681"/>
            <a:ext cx="2978997" cy="707512"/>
          </a:xfrm>
          <a:custGeom>
            <a:avLst/>
            <a:gdLst/>
            <a:ahLst/>
            <a:cxnLst/>
            <a:rect l="l" t="t" r="r" b="b"/>
            <a:pathLst>
              <a:path w="2978997" h="707512">
                <a:moveTo>
                  <a:pt x="2978996" y="0"/>
                </a:moveTo>
                <a:lnTo>
                  <a:pt x="0" y="0"/>
                </a:lnTo>
                <a:lnTo>
                  <a:pt x="0" y="707511"/>
                </a:lnTo>
                <a:lnTo>
                  <a:pt x="2978996" y="707511"/>
                </a:lnTo>
                <a:lnTo>
                  <a:pt x="29789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10800000" flipH="1" flipV="1">
            <a:off x="6633926" y="6094134"/>
            <a:ext cx="2978997" cy="707512"/>
          </a:xfrm>
          <a:custGeom>
            <a:avLst/>
            <a:gdLst/>
            <a:ahLst/>
            <a:cxnLst/>
            <a:rect l="l" t="t" r="r" b="b"/>
            <a:pathLst>
              <a:path w="2978997" h="707512">
                <a:moveTo>
                  <a:pt x="2978997" y="707512"/>
                </a:moveTo>
                <a:lnTo>
                  <a:pt x="0" y="707512"/>
                </a:lnTo>
                <a:lnTo>
                  <a:pt x="0" y="0"/>
                </a:lnTo>
                <a:lnTo>
                  <a:pt x="2978997" y="0"/>
                </a:lnTo>
                <a:lnTo>
                  <a:pt x="2978997" y="70751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10800000" flipH="1">
            <a:off x="9612923" y="3210927"/>
            <a:ext cx="2978997" cy="707512"/>
          </a:xfrm>
          <a:custGeom>
            <a:avLst/>
            <a:gdLst/>
            <a:ahLst/>
            <a:cxnLst/>
            <a:rect l="l" t="t" r="r" b="b"/>
            <a:pathLst>
              <a:path w="2978997" h="707512">
                <a:moveTo>
                  <a:pt x="2978997" y="0"/>
                </a:moveTo>
                <a:lnTo>
                  <a:pt x="0" y="0"/>
                </a:lnTo>
                <a:lnTo>
                  <a:pt x="0" y="707511"/>
                </a:lnTo>
                <a:lnTo>
                  <a:pt x="2978997" y="707511"/>
                </a:lnTo>
                <a:lnTo>
                  <a:pt x="297899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0800000" flipH="1">
            <a:off x="15309003" y="2199811"/>
            <a:ext cx="2978997" cy="707512"/>
          </a:xfrm>
          <a:custGeom>
            <a:avLst/>
            <a:gdLst/>
            <a:ahLst/>
            <a:cxnLst/>
            <a:rect l="l" t="t" r="r" b="b"/>
            <a:pathLst>
              <a:path w="2978997" h="707512">
                <a:moveTo>
                  <a:pt x="2978997" y="0"/>
                </a:moveTo>
                <a:lnTo>
                  <a:pt x="0" y="0"/>
                </a:lnTo>
                <a:lnTo>
                  <a:pt x="0" y="707512"/>
                </a:lnTo>
                <a:lnTo>
                  <a:pt x="2978997" y="707512"/>
                </a:lnTo>
                <a:lnTo>
                  <a:pt x="297899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0800000" flipH="1" flipV="1">
            <a:off x="12472019" y="5220765"/>
            <a:ext cx="2978997" cy="707512"/>
          </a:xfrm>
          <a:custGeom>
            <a:avLst/>
            <a:gdLst/>
            <a:ahLst/>
            <a:cxnLst/>
            <a:rect l="l" t="t" r="r" b="b"/>
            <a:pathLst>
              <a:path w="2978997" h="707512">
                <a:moveTo>
                  <a:pt x="2978996" y="707512"/>
                </a:moveTo>
                <a:lnTo>
                  <a:pt x="0" y="707512"/>
                </a:lnTo>
                <a:lnTo>
                  <a:pt x="0" y="0"/>
                </a:lnTo>
                <a:lnTo>
                  <a:pt x="2978996" y="0"/>
                </a:lnTo>
                <a:lnTo>
                  <a:pt x="2978996" y="70751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4183624" y="5322609"/>
            <a:ext cx="2617141" cy="730200"/>
          </a:xfrm>
          <a:prstGeom prst="rect">
            <a:avLst/>
          </a:prstGeom>
        </p:spPr>
        <p:txBody>
          <a:bodyPr wrap="square" lIns="0" tIns="0" rIns="0" bIns="0" rtlCol="0" anchor="t">
            <a:spAutoFit/>
          </a:bodyPr>
          <a:lstStyle/>
          <a:p>
            <a:pPr marL="0" marR="0" lvl="0" indent="0" algn="ctr" defTabSz="914400" rtl="0" eaLnBrk="1" fontAlgn="auto" latinLnBrk="0" hangingPunct="1">
              <a:lnSpc>
                <a:spcPts val="5759"/>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213A7A"/>
                </a:solidFill>
                <a:effectLst/>
                <a:uLnTx/>
                <a:uFillTx/>
                <a:latin typeface="Poppins Bold"/>
                <a:ea typeface="+mn-ea"/>
                <a:cs typeface="+mn-cs"/>
              </a:rPr>
              <a:t>Engage</a:t>
            </a:r>
          </a:p>
        </p:txBody>
      </p:sp>
      <p:sp>
        <p:nvSpPr>
          <p:cNvPr id="14" name="TextBox 14"/>
          <p:cNvSpPr txBox="1"/>
          <p:nvPr/>
        </p:nvSpPr>
        <p:spPr>
          <a:xfrm>
            <a:off x="6852138" y="4960659"/>
            <a:ext cx="2978996" cy="730200"/>
          </a:xfrm>
          <a:prstGeom prst="rect">
            <a:avLst/>
          </a:prstGeom>
        </p:spPr>
        <p:txBody>
          <a:bodyPr wrap="square" lIns="0" tIns="0" rIns="0" bIns="0" rtlCol="0" anchor="t">
            <a:spAutoFit/>
          </a:bodyPr>
          <a:lstStyle/>
          <a:p>
            <a:pPr marL="0" marR="0" lvl="0" indent="0" algn="ctr" defTabSz="914400" rtl="0" eaLnBrk="1" fontAlgn="auto" latinLnBrk="0" hangingPunct="1">
              <a:lnSpc>
                <a:spcPts val="5759"/>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213A7A"/>
                </a:solidFill>
                <a:effectLst/>
                <a:uLnTx/>
                <a:uFillTx/>
                <a:latin typeface="Poppins Bold"/>
                <a:ea typeface="+mn-ea"/>
                <a:cs typeface="+mn-cs"/>
              </a:rPr>
              <a:t>Baseline</a:t>
            </a:r>
          </a:p>
        </p:txBody>
      </p:sp>
      <p:sp>
        <p:nvSpPr>
          <p:cNvPr id="15" name="TextBox 15"/>
          <p:cNvSpPr txBox="1"/>
          <p:nvPr/>
        </p:nvSpPr>
        <p:spPr>
          <a:xfrm>
            <a:off x="9326085" y="4381500"/>
            <a:ext cx="3582793"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640"/>
              </a:lnSpc>
              <a:spcBef>
                <a:spcPct val="0"/>
              </a:spcBef>
              <a:spcAft>
                <a:spcPts val="0"/>
              </a:spcAft>
              <a:buClrTx/>
              <a:buSzTx/>
              <a:buFontTx/>
              <a:buNone/>
              <a:tabLst/>
              <a:defRPr/>
            </a:pPr>
            <a:r>
              <a:rPr kumimoji="0" lang="en-US" sz="4700" b="0" i="0" u="none" strike="noStrike" kern="1200" cap="none" spc="0" normalizeH="0" baseline="0" noProof="0" dirty="0">
                <a:ln>
                  <a:noFill/>
                </a:ln>
                <a:solidFill>
                  <a:srgbClr val="213A7A"/>
                </a:solidFill>
                <a:effectLst/>
                <a:uLnTx/>
                <a:uFillTx/>
                <a:latin typeface="Poppins Bold"/>
                <a:ea typeface="+mn-ea"/>
                <a:cs typeface="+mn-cs"/>
              </a:rPr>
              <a:t>Implement</a:t>
            </a:r>
          </a:p>
        </p:txBody>
      </p:sp>
      <p:sp>
        <p:nvSpPr>
          <p:cNvPr id="16" name="TextBox 16"/>
          <p:cNvSpPr txBox="1"/>
          <p:nvPr/>
        </p:nvSpPr>
        <p:spPr>
          <a:xfrm>
            <a:off x="12868747" y="3870813"/>
            <a:ext cx="2185541" cy="771525"/>
          </a:xfrm>
          <a:prstGeom prst="rect">
            <a:avLst/>
          </a:prstGeom>
        </p:spPr>
        <p:txBody>
          <a:bodyPr lIns="0" tIns="0" rIns="0" bIns="0" rtlCol="0" anchor="t">
            <a:spAutoFit/>
          </a:bodyPr>
          <a:lstStyle/>
          <a:p>
            <a:pPr marL="0" marR="0" lvl="0" indent="0" algn="ctr" defTabSz="914400" rtl="0" eaLnBrk="1" fontAlgn="auto" latinLnBrk="0" hangingPunct="1">
              <a:lnSpc>
                <a:spcPts val="5759"/>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213A7A"/>
                </a:solidFill>
                <a:effectLst/>
                <a:uLnTx/>
                <a:uFillTx/>
                <a:latin typeface="Poppins Bold"/>
                <a:ea typeface="+mn-ea"/>
                <a:cs typeface="+mn-cs"/>
              </a:rPr>
              <a:t>Assess</a:t>
            </a:r>
          </a:p>
        </p:txBody>
      </p:sp>
      <p:sp>
        <p:nvSpPr>
          <p:cNvPr id="17" name="TextBox 17"/>
          <p:cNvSpPr txBox="1"/>
          <p:nvPr/>
        </p:nvSpPr>
        <p:spPr>
          <a:xfrm>
            <a:off x="15765485" y="3355364"/>
            <a:ext cx="2206231" cy="730200"/>
          </a:xfrm>
          <a:prstGeom prst="rect">
            <a:avLst/>
          </a:prstGeom>
        </p:spPr>
        <p:txBody>
          <a:bodyPr wrap="square" lIns="0" tIns="0" rIns="0" bIns="0" rtlCol="0" anchor="t">
            <a:spAutoFit/>
          </a:bodyPr>
          <a:lstStyle/>
          <a:p>
            <a:pPr marL="0" marR="0" lvl="0" indent="0" algn="ctr" defTabSz="914400" rtl="0" eaLnBrk="1" fontAlgn="auto" latinLnBrk="0" hangingPunct="1">
              <a:lnSpc>
                <a:spcPts val="5759"/>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213A7A"/>
                </a:solidFill>
                <a:effectLst/>
                <a:uLnTx/>
                <a:uFillTx/>
                <a:latin typeface="Poppins Bold"/>
                <a:ea typeface="+mn-ea"/>
                <a:cs typeface="+mn-cs"/>
              </a:rPr>
              <a:t>Award</a:t>
            </a:r>
          </a:p>
        </p:txBody>
      </p:sp>
      <p:grpSp>
        <p:nvGrpSpPr>
          <p:cNvPr id="18" name="Group 18"/>
          <p:cNvGrpSpPr/>
          <p:nvPr/>
        </p:nvGrpSpPr>
        <p:grpSpPr>
          <a:xfrm>
            <a:off x="8552733" y="6801646"/>
            <a:ext cx="5833077" cy="4192866"/>
            <a:chOff x="0" y="0"/>
            <a:chExt cx="7777436" cy="5590488"/>
          </a:xfrm>
        </p:grpSpPr>
        <p:sp>
          <p:nvSpPr>
            <p:cNvPr id="19" name="Freeform 19"/>
            <p:cNvSpPr/>
            <p:nvPr/>
          </p:nvSpPr>
          <p:spPr>
            <a:xfrm>
              <a:off x="3500698" y="0"/>
              <a:ext cx="27952" cy="5590488"/>
            </a:xfrm>
            <a:custGeom>
              <a:avLst/>
              <a:gdLst/>
              <a:ahLst/>
              <a:cxnLst/>
              <a:rect l="l" t="t" r="r" b="b"/>
              <a:pathLst>
                <a:path w="27952" h="5590488">
                  <a:moveTo>
                    <a:pt x="0" y="0"/>
                  </a:moveTo>
                  <a:lnTo>
                    <a:pt x="27952" y="0"/>
                  </a:lnTo>
                  <a:lnTo>
                    <a:pt x="27952" y="5590488"/>
                  </a:lnTo>
                  <a:lnTo>
                    <a:pt x="0" y="5590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0" y="3002816"/>
              <a:ext cx="3998698" cy="790910"/>
            </a:xfrm>
            <a:prstGeom prst="rect">
              <a:avLst/>
            </a:prstGeom>
          </p:spPr>
          <p:txBody>
            <a:bodyPr lIns="0" tIns="0" rIns="0" bIns="0" rtlCol="0" anchor="t">
              <a:spAutoFit/>
            </a:bodyPr>
            <a:lstStyle/>
            <a:p>
              <a:pPr marL="0" marR="0" lvl="0" indent="0" algn="ctr" defTabSz="914400" rtl="0" eaLnBrk="1" fontAlgn="auto" latinLnBrk="0" hangingPunct="1">
                <a:lnSpc>
                  <a:spcPts val="4526"/>
                </a:lnSpc>
                <a:spcBef>
                  <a:spcPct val="0"/>
                </a:spcBef>
                <a:spcAft>
                  <a:spcPts val="0"/>
                </a:spcAft>
                <a:buClrTx/>
                <a:buSzTx/>
                <a:buFontTx/>
                <a:buNone/>
                <a:tabLst/>
                <a:defRPr/>
              </a:pPr>
              <a:r>
                <a:rPr kumimoji="0" lang="en-US" sz="3772" b="1" i="0" u="none" strike="noStrike" kern="1200" cap="none" spc="0" normalizeH="0" baseline="0" noProof="0" dirty="0">
                  <a:ln>
                    <a:noFill/>
                  </a:ln>
                  <a:solidFill>
                    <a:srgbClr val="EF7E20"/>
                  </a:solidFill>
                  <a:effectLst/>
                  <a:uLnTx/>
                  <a:uFillTx/>
                  <a:latin typeface="Poppins Bold"/>
                  <a:ea typeface="+mn-ea"/>
                  <a:cs typeface="+mn-cs"/>
                </a:rPr>
                <a:t>months</a:t>
              </a:r>
            </a:p>
          </p:txBody>
        </p:sp>
        <p:sp>
          <p:nvSpPr>
            <p:cNvPr id="21" name="TextBox 21"/>
            <p:cNvSpPr txBox="1"/>
            <p:nvPr/>
          </p:nvSpPr>
          <p:spPr>
            <a:xfrm>
              <a:off x="3778738" y="1469626"/>
              <a:ext cx="3998698" cy="2324100"/>
            </a:xfrm>
            <a:prstGeom prst="rect">
              <a:avLst/>
            </a:prstGeom>
          </p:spPr>
          <p:txBody>
            <a:bodyPr lIns="0" tIns="0" rIns="0" bIns="0" rtlCol="0" anchor="t">
              <a:spAutoFit/>
            </a:bodyPr>
            <a:lstStyle/>
            <a:p>
              <a:pPr marL="0" marR="0" lvl="0" indent="0" algn="l" defTabSz="914400" rtl="0" eaLnBrk="1" fontAlgn="auto" latinLnBrk="0" hangingPunct="1">
                <a:lnSpc>
                  <a:spcPts val="4526"/>
                </a:lnSpc>
                <a:spcBef>
                  <a:spcPct val="0"/>
                </a:spcBef>
                <a:spcAft>
                  <a:spcPts val="0"/>
                </a:spcAft>
                <a:buClrTx/>
                <a:buSzTx/>
                <a:buFontTx/>
                <a:buNone/>
                <a:tabLst/>
                <a:defRPr/>
              </a:pPr>
              <a:r>
                <a:rPr kumimoji="0" lang="en-US" sz="3772" b="1" i="0" u="none" strike="noStrike" kern="1200" cap="none" spc="0" normalizeH="0" baseline="0" noProof="0" dirty="0">
                  <a:ln>
                    <a:noFill/>
                  </a:ln>
                  <a:solidFill>
                    <a:srgbClr val="213A7A"/>
                  </a:solidFill>
                  <a:effectLst/>
                  <a:uLnTx/>
                  <a:uFillTx/>
                  <a:latin typeface="Poppins Bold"/>
                  <a:ea typeface="+mn-ea"/>
                  <a:cs typeface="+mn-cs"/>
                </a:rPr>
                <a:t>a journey towards excellence</a:t>
              </a:r>
            </a:p>
          </p:txBody>
        </p:sp>
        <p:sp>
          <p:nvSpPr>
            <p:cNvPr id="22" name="TextBox 22"/>
            <p:cNvSpPr txBox="1"/>
            <p:nvPr/>
          </p:nvSpPr>
          <p:spPr>
            <a:xfrm>
              <a:off x="788357" y="1206055"/>
              <a:ext cx="2296408" cy="1965667"/>
            </a:xfrm>
            <a:prstGeom prst="rect">
              <a:avLst/>
            </a:prstGeom>
          </p:spPr>
          <p:txBody>
            <a:bodyPr wrap="square" lIns="0" tIns="0" rIns="0" bIns="0" rtlCol="0" anchor="t">
              <a:spAutoFit/>
            </a:bodyPr>
            <a:lstStyle/>
            <a:p>
              <a:pPr marL="0" marR="0" lvl="0" indent="0" algn="ctr" defTabSz="914400" rtl="0" eaLnBrk="1" fontAlgn="auto" latinLnBrk="0" hangingPunct="1">
                <a:lnSpc>
                  <a:spcPts val="11660"/>
                </a:lnSpc>
                <a:spcBef>
                  <a:spcPct val="0"/>
                </a:spcBef>
                <a:spcAft>
                  <a:spcPts val="0"/>
                </a:spcAft>
                <a:buClrTx/>
                <a:buSzTx/>
                <a:buFontTx/>
                <a:buNone/>
                <a:tabLst/>
                <a:defRPr/>
              </a:pPr>
              <a:r>
                <a:rPr kumimoji="0" lang="en-US" sz="9717" b="1" i="0" u="none" strike="noStrike" kern="1200" cap="none" spc="0" normalizeH="0" baseline="0" noProof="0" dirty="0">
                  <a:ln>
                    <a:noFill/>
                  </a:ln>
                  <a:solidFill>
                    <a:srgbClr val="EF7E20"/>
                  </a:solidFill>
                  <a:effectLst/>
                  <a:uLnTx/>
                  <a:uFillTx/>
                  <a:latin typeface="Poppins Bold"/>
                  <a:ea typeface="+mn-ea"/>
                  <a:cs typeface="+mn-cs"/>
                </a:rPr>
                <a:t>24</a:t>
              </a:r>
            </a:p>
          </p:txBody>
        </p:sp>
      </p:grpSp>
      <p:grpSp>
        <p:nvGrpSpPr>
          <p:cNvPr id="23" name="Group 23"/>
          <p:cNvGrpSpPr/>
          <p:nvPr/>
        </p:nvGrpSpPr>
        <p:grpSpPr>
          <a:xfrm>
            <a:off x="0" y="0"/>
            <a:ext cx="3920567" cy="10287000"/>
            <a:chOff x="0" y="0"/>
            <a:chExt cx="929320" cy="2621621"/>
          </a:xfrm>
        </p:grpSpPr>
        <p:sp>
          <p:nvSpPr>
            <p:cNvPr id="24" name="Freeform 24"/>
            <p:cNvSpPr/>
            <p:nvPr/>
          </p:nvSpPr>
          <p:spPr>
            <a:xfrm>
              <a:off x="0" y="0"/>
              <a:ext cx="929320" cy="2621621"/>
            </a:xfrm>
            <a:custGeom>
              <a:avLst/>
              <a:gdLst/>
              <a:ahLst/>
              <a:cxnLst/>
              <a:rect l="l" t="t" r="r" b="b"/>
              <a:pathLst>
                <a:path w="929320" h="2621621">
                  <a:moveTo>
                    <a:pt x="0" y="0"/>
                  </a:moveTo>
                  <a:lnTo>
                    <a:pt x="929320" y="0"/>
                  </a:lnTo>
                  <a:lnTo>
                    <a:pt x="929320" y="2621621"/>
                  </a:lnTo>
                  <a:lnTo>
                    <a:pt x="0" y="2621621"/>
                  </a:lnTo>
                  <a:close/>
                </a:path>
              </a:pathLst>
            </a:custGeom>
            <a:solidFill>
              <a:srgbClr val="213A7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929320" cy="265972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261330" y="3153777"/>
            <a:ext cx="3640187" cy="3448050"/>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5599" b="1" i="0" u="none" strike="noStrike" kern="1200" cap="none" spc="0" normalizeH="0" baseline="0" noProof="0" dirty="0">
                <a:ln>
                  <a:noFill/>
                </a:ln>
                <a:solidFill>
                  <a:srgbClr val="EF7E20"/>
                </a:solidFill>
                <a:effectLst/>
                <a:uLnTx/>
                <a:uFillTx/>
                <a:latin typeface="Poppins Bold"/>
                <a:ea typeface="+mn-ea"/>
                <a:cs typeface="+mn-cs"/>
              </a:rPr>
              <a:t>Gender Equality Seal Steps</a:t>
            </a:r>
          </a:p>
        </p:txBody>
      </p:sp>
      <p:pic>
        <p:nvPicPr>
          <p:cNvPr id="27" name="Picture 10" descr="A picture containing drawing, clock&#10;&#10;Description automatically generated">
            <a:extLst>
              <a:ext uri="{FF2B5EF4-FFF2-40B4-BE49-F238E27FC236}">
                <a16:creationId xmlns:a16="http://schemas.microsoft.com/office/drawing/2014/main" id="{68A8836E-59CA-17A9-5D46-6186A4DF30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005394" y="205406"/>
            <a:ext cx="870501" cy="1770384"/>
          </a:xfrm>
          <a:prstGeom prst="rect">
            <a:avLst/>
          </a:prstGeom>
          <a:effectLst>
            <a:outerShdw blurRad="301249" dist="81843" dir="6360000" sx="101000" sy="101000" algn="tl" rotWithShape="0">
              <a:prstClr val="black">
                <a:alpha val="92771"/>
              </a:prstClr>
            </a:outerShdw>
          </a:effectLst>
        </p:spPr>
      </p:pic>
      <p:sp>
        <p:nvSpPr>
          <p:cNvPr id="28" name="TextBox 21">
            <a:extLst>
              <a:ext uri="{FF2B5EF4-FFF2-40B4-BE49-F238E27FC236}">
                <a16:creationId xmlns:a16="http://schemas.microsoft.com/office/drawing/2014/main" id="{CD8EC6DB-AF80-BCBB-44C7-E6F5AA6562C3}"/>
              </a:ext>
            </a:extLst>
          </p:cNvPr>
          <p:cNvSpPr txBox="1"/>
          <p:nvPr/>
        </p:nvSpPr>
        <p:spPr>
          <a:xfrm>
            <a:off x="14573377" y="8521744"/>
            <a:ext cx="2999024" cy="507318"/>
          </a:xfrm>
          <a:prstGeom prst="rect">
            <a:avLst/>
          </a:prstGeom>
        </p:spPr>
        <p:txBody>
          <a:bodyPr lIns="0" tIns="0" rIns="0" bIns="0" rtlCol="0" anchor="t">
            <a:spAutoFit/>
          </a:bodyPr>
          <a:lstStyle/>
          <a:p>
            <a:pPr marL="0" marR="0" lvl="0" indent="0" algn="ctr" defTabSz="914400" rtl="0" eaLnBrk="1" fontAlgn="auto" latinLnBrk="0" hangingPunct="1">
              <a:lnSpc>
                <a:spcPts val="4526"/>
              </a:lnSpc>
              <a:spcBef>
                <a:spcPct val="0"/>
              </a:spcBef>
              <a:spcAft>
                <a:spcPts val="0"/>
              </a:spcAft>
              <a:buClrTx/>
              <a:buSzTx/>
              <a:buFontTx/>
              <a:buNone/>
              <a:tabLst/>
              <a:defRPr/>
            </a:pPr>
            <a:r>
              <a:rPr kumimoji="0" lang="en-US" sz="2200" i="0" u="none" strike="noStrike" kern="1200" cap="none" spc="0" normalizeH="0" baseline="0" noProof="0" dirty="0">
                <a:ln>
                  <a:noFill/>
                </a:ln>
                <a:solidFill>
                  <a:srgbClr val="213A7A"/>
                </a:solidFill>
                <a:effectLst/>
                <a:uLnTx/>
                <a:uFillTx/>
                <a:latin typeface="Poppins Bold"/>
                <a:ea typeface="+mn-ea"/>
                <a:cs typeface="+mn-cs"/>
              </a:rPr>
              <a:t>3 years validity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83F769DB39FA3439F76BAF390E79D1C" ma:contentTypeVersion="20" ma:contentTypeDescription="Crear nuevo documento." ma:contentTypeScope="" ma:versionID="bb2972cb4fe575191125a57219469aec">
  <xsd:schema xmlns:xsd="http://www.w3.org/2001/XMLSchema" xmlns:xs="http://www.w3.org/2001/XMLSchema" xmlns:p="http://schemas.microsoft.com/office/2006/metadata/properties" xmlns:ns2="eaac5d10-371d-4b29-abd3-636cb5c978d3" xmlns:ns3="a1138687-c4a4-4698-9069-79d29f645d9e" targetNamespace="http://schemas.microsoft.com/office/2006/metadata/properties" ma:root="true" ma:fieldsID="9a54c0b8ff466e67928b3d4e0ce89816" ns2:_="" ns3:_="">
    <xsd:import namespace="eaac5d10-371d-4b29-abd3-636cb5c978d3"/>
    <xsd:import namespace="a1138687-c4a4-4698-9069-79d29f645d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ranslatedLan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c5d10-371d-4b29-abd3-636cb5c97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ranslatedLang" ma:index="26" nillable="true" ma:displayName="Translated Language" ma:internalName="TranslatedLang">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138687-c4a4-4698-9069-79d29f645d9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603a232e-e844-4af9-9439-0e14a271c872}" ma:internalName="TaxCatchAll" ma:showField="CatchAllData" ma:web="a1138687-c4a4-4698-9069-79d29f645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ac5d10-371d-4b29-abd3-636cb5c978d3">
      <Terms xmlns="http://schemas.microsoft.com/office/infopath/2007/PartnerControls"/>
    </lcf76f155ced4ddcb4097134ff3c332f>
    <TaxCatchAll xmlns="a1138687-c4a4-4698-9069-79d29f645d9e" xsi:nil="true"/>
    <SharedWithUsers xmlns="a1138687-c4a4-4698-9069-79d29f645d9e">
      <UserInfo>
        <DisplayName>Joanna Hill</DisplayName>
        <AccountId>26</AccountId>
        <AccountType/>
      </UserInfo>
      <UserInfo>
        <DisplayName>Ana Maria Landa Ugarte</DisplayName>
        <AccountId>12</AccountId>
        <AccountType/>
      </UserInfo>
      <UserInfo>
        <DisplayName>Raquel Lagunas</DisplayName>
        <AccountId>15</AccountId>
        <AccountType/>
      </UserInfo>
      <UserInfo>
        <DisplayName>Cate Owren</DisplayName>
        <AccountId>76</AccountId>
        <AccountType/>
      </UserInfo>
    </SharedWithUsers>
    <TranslatedLang xmlns="eaac5d10-371d-4b29-abd3-636cb5c97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5C8EFE-5F64-49B4-962C-81EBEA349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c5d10-371d-4b29-abd3-636cb5c978d3"/>
    <ds:schemaRef ds:uri="a1138687-c4a4-4698-9069-79d29f645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03C9E-F236-49C3-BC51-5B2B2608C2C4}">
  <ds:schemaRefs>
    <ds:schemaRef ds:uri="a1138687-c4a4-4698-9069-79d29f645d9e"/>
    <ds:schemaRef ds:uri="http://purl.org/dc/terms/"/>
    <ds:schemaRef ds:uri="http://schemas.microsoft.com/office/2006/documentManagement/types"/>
    <ds:schemaRef ds:uri="http://www.w3.org/XML/1998/namespace"/>
    <ds:schemaRef ds:uri="http://purl.org/dc/elements/1.1/"/>
    <ds:schemaRef ds:uri="eaac5d10-371d-4b29-abd3-636cb5c978d3"/>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7C61D37-29C5-4C22-AC49-1736AF0E0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7483</TotalTime>
  <Words>2167</Words>
  <Application>Microsoft Macintosh PowerPoint</Application>
  <PresentationFormat>Personalizado</PresentationFormat>
  <Paragraphs>223</Paragraphs>
  <Slides>28</Slides>
  <Notes>9</Notes>
  <HiddenSlides>7</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Arial</vt:lpstr>
      <vt:lpstr>Montserrat Bold</vt:lpstr>
      <vt:lpstr>Inter Bold</vt:lpstr>
      <vt:lpstr>Poppins</vt:lpstr>
      <vt:lpstr>Calibri</vt:lpstr>
      <vt:lpstr>Poppins Bold</vt:lpstr>
      <vt:lpstr>Wingdings</vt:lpstr>
      <vt:lpstr>Aptos</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Seal Public Institutions Pitch Deck</dc:title>
  <dc:creator>Raquel Lagunas</dc:creator>
  <cp:lastModifiedBy>Ana Maria Landa Ugarte</cp:lastModifiedBy>
  <cp:revision>66</cp:revision>
  <dcterms:created xsi:type="dcterms:W3CDTF">2006-08-16T00:00:00Z</dcterms:created>
  <dcterms:modified xsi:type="dcterms:W3CDTF">2025-10-07T10:58:32Z</dcterms:modified>
  <dc:identifier>DAGCzh83XL0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0x010100E83F769DB39FA3439F76BAF390E79D1C</vt:lpwstr>
  </property>
  <property fmtid="{D5CDD505-2E9C-101B-9397-08002B2CF9AE}" pid="3" name="MediaServiceImageTags">
    <vt:lpwstr/>
  </property>
</Properties>
</file>